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1"/>
  </p:notesMasterIdLst>
  <p:sldIdLst>
    <p:sldId id="377" r:id="rId3"/>
    <p:sldId id="335" r:id="rId4"/>
    <p:sldId id="369" r:id="rId5"/>
    <p:sldId id="357" r:id="rId6"/>
    <p:sldId id="373" r:id="rId7"/>
    <p:sldId id="376" r:id="rId8"/>
    <p:sldId id="344" r:id="rId9"/>
    <p:sldId id="348" r:id="rId10"/>
    <p:sldId id="390" r:id="rId11"/>
    <p:sldId id="389" r:id="rId12"/>
    <p:sldId id="375" r:id="rId13"/>
    <p:sldId id="336" r:id="rId14"/>
    <p:sldId id="358" r:id="rId15"/>
    <p:sldId id="338" r:id="rId16"/>
    <p:sldId id="392" r:id="rId17"/>
    <p:sldId id="388" r:id="rId18"/>
    <p:sldId id="347" r:id="rId19"/>
    <p:sldId id="3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44B2B3-5F7E-7DA6-31B9-9CB28DD997EA}" name="Díaz Martínez, Lisinia" initials="DML" userId="S::lisinia.diaz@udayton.cl::1f31d7e2-c001-41cb-88bb-eee15983b5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94249" autoAdjust="0"/>
  </p:normalViewPr>
  <p:slideViewPr>
    <p:cSldViewPr snapToGrid="0" showGuides="1">
      <p:cViewPr varScale="1">
        <p:scale>
          <a:sx n="68" d="100"/>
          <a:sy n="68" d="100"/>
        </p:scale>
        <p:origin x="1032" y="60"/>
      </p:cViewPr>
      <p:guideLst>
        <p:guide orient="horz" pos="23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538E0-A74E-46B4-8770-E8413D2CF38C}" type="datetimeFigureOut">
              <a:rPr lang="en-US" smtClean="0"/>
              <a:t>12/27/2022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62803-9FED-4500-ABA0-B748FB8E8843}" type="slidenum">
              <a:rPr lang="en-US" smtClean="0"/>
              <a:t>‹Nº›</a:t>
            </a:fld>
            <a:endParaRPr lang="en-US"/>
          </a:p>
        </p:txBody>
      </p:sp>
    </p:spTree>
    <p:extLst>
      <p:ext uri="{BB962C8B-B14F-4D97-AF65-F5344CB8AC3E}">
        <p14:creationId xmlns:p14="http://schemas.microsoft.com/office/powerpoint/2010/main" val="134983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Comentar que Dayton es parte de SM, somo las misma empresas pero en Dayton nos especializamos en el aprendizaje del idioma inglés</a:t>
            </a:r>
            <a:endParaRPr lang="es-CL" dirty="0"/>
          </a:p>
        </p:txBody>
      </p:sp>
      <p:sp>
        <p:nvSpPr>
          <p:cNvPr id="4" name="Marcador de número de diapositiva 3"/>
          <p:cNvSpPr>
            <a:spLocks noGrp="1"/>
          </p:cNvSpPr>
          <p:nvPr>
            <p:ph type="sldNum" sz="quarter" idx="5"/>
          </p:nvPr>
        </p:nvSpPr>
        <p:spPr/>
        <p:txBody>
          <a:bodyPr/>
          <a:lstStyle/>
          <a:p>
            <a:fld id="{E4E62803-9FED-4500-ABA0-B748FB8E8843}" type="slidenum">
              <a:rPr lang="en-US" smtClean="0"/>
              <a:t>2</a:t>
            </a:fld>
            <a:endParaRPr lang="en-US"/>
          </a:p>
        </p:txBody>
      </p:sp>
    </p:spTree>
    <p:extLst>
      <p:ext uri="{BB962C8B-B14F-4D97-AF65-F5344CB8AC3E}">
        <p14:creationId xmlns:p14="http://schemas.microsoft.com/office/powerpoint/2010/main" val="88156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Respaldo de la U de Dayton, una de las tres universidades CATOLICAS mas importantes de USA.</a:t>
            </a: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62803-9FED-4500-ABA0-B748FB8E88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9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Mencionar que SM hoy es la Editorial más grande de Chile y que el respaldo por ende es solido y permite cumplir con todos los compromisos.</a:t>
            </a:r>
            <a:endParaRPr lang="es-CL" dirty="0"/>
          </a:p>
        </p:txBody>
      </p:sp>
      <p:sp>
        <p:nvSpPr>
          <p:cNvPr id="4" name="Marcador de número de diapositiva 3"/>
          <p:cNvSpPr>
            <a:spLocks noGrp="1"/>
          </p:cNvSpPr>
          <p:nvPr>
            <p:ph type="sldNum" sz="quarter" idx="5"/>
          </p:nvPr>
        </p:nvSpPr>
        <p:spPr/>
        <p:txBody>
          <a:bodyPr/>
          <a:lstStyle/>
          <a:p>
            <a:fld id="{E4E62803-9FED-4500-ABA0-B748FB8E8843}" type="slidenum">
              <a:rPr lang="en-US" smtClean="0"/>
              <a:t>4</a:t>
            </a:fld>
            <a:endParaRPr lang="en-US"/>
          </a:p>
        </p:txBody>
      </p:sp>
    </p:spTree>
    <p:extLst>
      <p:ext uri="{BB962C8B-B14F-4D97-AF65-F5344CB8AC3E}">
        <p14:creationId xmlns:p14="http://schemas.microsoft.com/office/powerpoint/2010/main" val="317022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Somos la única Editorial en Chile que es fundación y esto nos permite colaborar y aportar a la educación en escuelas a los largo de chile. </a:t>
            </a:r>
            <a:endParaRPr lang="es-CL" dirty="0"/>
          </a:p>
        </p:txBody>
      </p:sp>
      <p:sp>
        <p:nvSpPr>
          <p:cNvPr id="4" name="Marcador de número de diapositiva 3"/>
          <p:cNvSpPr>
            <a:spLocks noGrp="1"/>
          </p:cNvSpPr>
          <p:nvPr>
            <p:ph type="sldNum" sz="quarter" idx="5"/>
          </p:nvPr>
        </p:nvSpPr>
        <p:spPr/>
        <p:txBody>
          <a:bodyPr/>
          <a:lstStyle/>
          <a:p>
            <a:fld id="{E4E62803-9FED-4500-ABA0-B748FB8E8843}" type="slidenum">
              <a:rPr lang="en-US" smtClean="0"/>
              <a:t>5</a:t>
            </a:fld>
            <a:endParaRPr lang="en-US"/>
          </a:p>
        </p:txBody>
      </p:sp>
    </p:spTree>
    <p:extLst>
      <p:ext uri="{BB962C8B-B14F-4D97-AF65-F5344CB8AC3E}">
        <p14:creationId xmlns:p14="http://schemas.microsoft.com/office/powerpoint/2010/main" val="123806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5" name="그림 개체 틀 2">
            <a:extLst>
              <a:ext uri="{FF2B5EF4-FFF2-40B4-BE49-F238E27FC236}">
                <a16:creationId xmlns:a16="http://schemas.microsoft.com/office/drawing/2014/main" id="{C56809D4-139D-46A4-95D4-28A24193D00C}"/>
              </a:ext>
            </a:extLst>
          </p:cNvPr>
          <p:cNvSpPr>
            <a:spLocks noGrp="1"/>
          </p:cNvSpPr>
          <p:nvPr>
            <p:ph type="pic" sz="quarter" idx="16" hasCustomPrompt="1"/>
          </p:nvPr>
        </p:nvSpPr>
        <p:spPr>
          <a:xfrm>
            <a:off x="8356827"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512B8526-6395-40A2-9FBE-B930B478136A}"/>
              </a:ext>
            </a:extLst>
          </p:cNvPr>
          <p:cNvSpPr>
            <a:spLocks noGrp="1"/>
          </p:cNvSpPr>
          <p:nvPr>
            <p:ph type="pic" sz="quarter" idx="42" hasCustomPrompt="1"/>
          </p:nvPr>
        </p:nvSpPr>
        <p:spPr>
          <a:xfrm>
            <a:off x="780134"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82E9E28-B05C-40A5-AA83-1BD424FE7029}"/>
              </a:ext>
            </a:extLst>
          </p:cNvPr>
          <p:cNvSpPr>
            <a:spLocks noGrp="1"/>
          </p:cNvSpPr>
          <p:nvPr>
            <p:ph type="pic" sz="quarter" idx="43" hasCustomPrompt="1"/>
          </p:nvPr>
        </p:nvSpPr>
        <p:spPr>
          <a:xfrm>
            <a:off x="4553888"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5AC1333C-DE5D-4D51-8B20-FC7CB2F763D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2805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77605854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7">
            <a:extLst>
              <a:ext uri="{FF2B5EF4-FFF2-40B4-BE49-F238E27FC236}">
                <a16:creationId xmlns:a16="http://schemas.microsoft.com/office/drawing/2014/main" id="{E81299D6-8AE9-46FC-B5BE-5AD543758D7F}"/>
              </a:ext>
            </a:extLst>
          </p:cNvPr>
          <p:cNvSpPr>
            <a:spLocks noGrp="1"/>
          </p:cNvSpPr>
          <p:nvPr>
            <p:ph type="pic" sz="quarter" idx="14" hasCustomPrompt="1"/>
          </p:nvPr>
        </p:nvSpPr>
        <p:spPr>
          <a:xfrm>
            <a:off x="7903669" y="2174423"/>
            <a:ext cx="1368000" cy="1368000"/>
          </a:xfrm>
          <a:prstGeom prst="ellipse">
            <a:avLst/>
          </a:prstGeom>
          <a:solidFill>
            <a:schemeClr val="bg1">
              <a:lumMod val="95000"/>
            </a:schemeClr>
          </a:solidFill>
          <a:ln w="38100">
            <a:solidFill>
              <a:schemeClr val="accent2"/>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5" name="Picture Placeholder 27">
            <a:extLst>
              <a:ext uri="{FF2B5EF4-FFF2-40B4-BE49-F238E27FC236}">
                <a16:creationId xmlns:a16="http://schemas.microsoft.com/office/drawing/2014/main" id="{D1ABEA86-938E-4CE0-9392-807AB7E71FF7}"/>
              </a:ext>
            </a:extLst>
          </p:cNvPr>
          <p:cNvSpPr>
            <a:spLocks noGrp="1"/>
          </p:cNvSpPr>
          <p:nvPr>
            <p:ph type="pic" sz="quarter" idx="15" hasCustomPrompt="1"/>
          </p:nvPr>
        </p:nvSpPr>
        <p:spPr>
          <a:xfrm>
            <a:off x="7903669" y="4360291"/>
            <a:ext cx="1368000" cy="1368000"/>
          </a:xfrm>
          <a:prstGeom prst="ellipse">
            <a:avLst/>
          </a:prstGeom>
          <a:solidFill>
            <a:schemeClr val="bg1">
              <a:lumMod val="95000"/>
            </a:schemeClr>
          </a:solidFill>
          <a:ln w="38100">
            <a:solidFill>
              <a:schemeClr val="accent4"/>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a:extLst>
              <a:ext uri="{FF2B5EF4-FFF2-40B4-BE49-F238E27FC236}">
                <a16:creationId xmlns:a16="http://schemas.microsoft.com/office/drawing/2014/main" id="{AB8E6650-9798-496B-A341-D82EE061033A}"/>
              </a:ext>
            </a:extLst>
          </p:cNvPr>
          <p:cNvSpPr>
            <a:spLocks noGrp="1"/>
          </p:cNvSpPr>
          <p:nvPr>
            <p:ph type="pic" sz="quarter" idx="16" hasCustomPrompt="1"/>
          </p:nvPr>
        </p:nvSpPr>
        <p:spPr>
          <a:xfrm>
            <a:off x="2929923" y="2174423"/>
            <a:ext cx="1368000" cy="1368000"/>
          </a:xfrm>
          <a:prstGeom prst="ellipse">
            <a:avLst/>
          </a:prstGeom>
          <a:solidFill>
            <a:schemeClr val="bg1">
              <a:lumMod val="95000"/>
            </a:schemeClr>
          </a:solidFill>
          <a:ln w="38100">
            <a:solidFill>
              <a:schemeClr val="accent1"/>
            </a:solidFill>
          </a:ln>
          <a:effectLst/>
        </p:spPr>
        <p:txBody>
          <a:bodyPr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7" name="Picture Placeholder 27">
            <a:extLst>
              <a:ext uri="{FF2B5EF4-FFF2-40B4-BE49-F238E27FC236}">
                <a16:creationId xmlns:a16="http://schemas.microsoft.com/office/drawing/2014/main" id="{A2BF8B38-9CDE-4FA4-BEBF-2098F1B76A6D}"/>
              </a:ext>
            </a:extLst>
          </p:cNvPr>
          <p:cNvSpPr>
            <a:spLocks noGrp="1"/>
          </p:cNvSpPr>
          <p:nvPr>
            <p:ph type="pic" sz="quarter" idx="17" hasCustomPrompt="1"/>
          </p:nvPr>
        </p:nvSpPr>
        <p:spPr>
          <a:xfrm>
            <a:off x="2929923" y="4360291"/>
            <a:ext cx="1368000" cy="1368000"/>
          </a:xfrm>
          <a:prstGeom prst="ellipse">
            <a:avLst/>
          </a:prstGeom>
          <a:solidFill>
            <a:schemeClr val="bg1">
              <a:lumMod val="95000"/>
            </a:schemeClr>
          </a:solidFill>
          <a:ln w="38100">
            <a:solidFill>
              <a:schemeClr val="accent3"/>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8" name="Picture Placeholder 27">
            <a:extLst>
              <a:ext uri="{FF2B5EF4-FFF2-40B4-BE49-F238E27FC236}">
                <a16:creationId xmlns:a16="http://schemas.microsoft.com/office/drawing/2014/main" id="{ED24B512-6D0F-4C7E-B16A-1FC9182380F9}"/>
              </a:ext>
            </a:extLst>
          </p:cNvPr>
          <p:cNvSpPr>
            <a:spLocks noGrp="1"/>
          </p:cNvSpPr>
          <p:nvPr>
            <p:ph type="pic" sz="quarter" idx="13" hasCustomPrompt="1"/>
          </p:nvPr>
        </p:nvSpPr>
        <p:spPr>
          <a:xfrm>
            <a:off x="5015183" y="2862813"/>
            <a:ext cx="2160000" cy="2160000"/>
          </a:xfrm>
          <a:prstGeom prst="ellipse">
            <a:avLst/>
          </a:prstGeom>
          <a:solidFill>
            <a:schemeClr val="bg1">
              <a:lumMod val="95000"/>
            </a:schemeClr>
          </a:solidFill>
          <a:ln w="38100">
            <a:solidFill>
              <a:schemeClr val="accent5"/>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Tree>
    <p:extLst>
      <p:ext uri="{BB962C8B-B14F-4D97-AF65-F5344CB8AC3E}">
        <p14:creationId xmlns:p14="http://schemas.microsoft.com/office/powerpoint/2010/main" val="7686641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2" name="Picture 3" descr="E:\002-KIMS BUSINESS\007-02-MaxPPT-Contents\150902-com-Global-Laptop\mo900.png">
            <a:extLst>
              <a:ext uri="{FF2B5EF4-FFF2-40B4-BE49-F238E27FC236}">
                <a16:creationId xmlns:a16="http://schemas.microsoft.com/office/drawing/2014/main" id="{D4DDBED3-725B-4B1F-B148-EC667C3F262E}"/>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a:extLst>
              <a:ext uri="{FF2B5EF4-FFF2-40B4-BE49-F238E27FC236}">
                <a16:creationId xmlns:a16="http://schemas.microsoft.com/office/drawing/2014/main" id="{BA9C149B-011B-4621-A8F2-EB7B0444315C}"/>
              </a:ext>
            </a:extLst>
          </p:cNvPr>
          <p:cNvSpPr>
            <a:spLocks noGrp="1"/>
          </p:cNvSpPr>
          <p:nvPr>
            <p:ph type="pic" idx="14" hasCustomPrompt="1"/>
          </p:nvPr>
        </p:nvSpPr>
        <p:spPr>
          <a:xfrm>
            <a:off x="8898129" y="2706232"/>
            <a:ext cx="1672517" cy="2652021"/>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672517"/>
              <a:gd name="connsiteY0" fmla="*/ 0 h 2642293"/>
              <a:gd name="connsiteX1" fmla="*/ 1523565 w 1672517"/>
              <a:gd name="connsiteY1" fmla="*/ 45733 h 2642293"/>
              <a:gd name="connsiteX2" fmla="*/ 1672517 w 1672517"/>
              <a:gd name="connsiteY2" fmla="*/ 2609194 h 2642293"/>
              <a:gd name="connsiteX3" fmla="*/ 161364 w 1672517"/>
              <a:gd name="connsiteY3" fmla="*/ 2642293 h 2642293"/>
              <a:gd name="connsiteX4" fmla="*/ 0 w 1672517"/>
              <a:gd name="connsiteY4" fmla="*/ 0 h 2642293"/>
              <a:gd name="connsiteX0" fmla="*/ 0 w 1672517"/>
              <a:gd name="connsiteY0" fmla="*/ 0 h 2642293"/>
              <a:gd name="connsiteX1" fmla="*/ 1523565 w 1672517"/>
              <a:gd name="connsiteY1" fmla="*/ 16550 h 2642293"/>
              <a:gd name="connsiteX2" fmla="*/ 1672517 w 1672517"/>
              <a:gd name="connsiteY2" fmla="*/ 2609194 h 2642293"/>
              <a:gd name="connsiteX3" fmla="*/ 161364 w 1672517"/>
              <a:gd name="connsiteY3" fmla="*/ 2642293 h 2642293"/>
              <a:gd name="connsiteX4" fmla="*/ 0 w 1672517"/>
              <a:gd name="connsiteY4" fmla="*/ 0 h 2642293"/>
              <a:gd name="connsiteX0" fmla="*/ 0 w 1672517"/>
              <a:gd name="connsiteY0" fmla="*/ 0 h 2652021"/>
              <a:gd name="connsiteX1" fmla="*/ 1523565 w 1672517"/>
              <a:gd name="connsiteY1" fmla="*/ 16550 h 2652021"/>
              <a:gd name="connsiteX2" fmla="*/ 1672517 w 1672517"/>
              <a:gd name="connsiteY2" fmla="*/ 2609194 h 2652021"/>
              <a:gd name="connsiteX3" fmla="*/ 161364 w 1672517"/>
              <a:gd name="connsiteY3" fmla="*/ 2652021 h 2652021"/>
              <a:gd name="connsiteX4" fmla="*/ 0 w 1672517"/>
              <a:gd name="connsiteY4" fmla="*/ 0 h 265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52021">
                <a:moveTo>
                  <a:pt x="0" y="0"/>
                </a:moveTo>
                <a:lnTo>
                  <a:pt x="1523565" y="16550"/>
                </a:lnTo>
                <a:lnTo>
                  <a:pt x="1672517" y="2609194"/>
                </a:lnTo>
                <a:lnTo>
                  <a:pt x="161364" y="2652021"/>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Text Placeholder 9">
            <a:extLst>
              <a:ext uri="{FF2B5EF4-FFF2-40B4-BE49-F238E27FC236}">
                <a16:creationId xmlns:a16="http://schemas.microsoft.com/office/drawing/2014/main" id="{ED990833-0CBB-4C78-8706-0571A6D34C8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2044511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58E349F4-7582-48A8-86E1-CA75B470B384}"/>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42926674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6" r:id="rId13"/>
    <p:sldLayoutId id="2147483689" r:id="rId14"/>
    <p:sldLayoutId id="2147483687" r:id="rId15"/>
    <p:sldLayoutId id="2147483688" r:id="rId16"/>
    <p:sldLayoutId id="2147483690" r:id="rId17"/>
    <p:sldLayoutId id="2147483672" r:id="rId18"/>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ts.org/"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0"/>
            <a:ext cx="1697502" cy="6854252"/>
          </a:xfrm>
          <a:prstGeom prst="rect">
            <a:avLst/>
          </a:prstGeom>
        </p:spPr>
      </p:pic>
      <p:sp>
        <p:nvSpPr>
          <p:cNvPr id="7" name="CuadroTexto 6">
            <a:extLst>
              <a:ext uri="{FF2B5EF4-FFF2-40B4-BE49-F238E27FC236}">
                <a16:creationId xmlns:a16="http://schemas.microsoft.com/office/drawing/2014/main" id="{6B7FF9D8-2838-4238-AC95-CA1CE15E1E48}"/>
              </a:ext>
            </a:extLst>
          </p:cNvPr>
          <p:cNvSpPr txBox="1"/>
          <p:nvPr/>
        </p:nvSpPr>
        <p:spPr>
          <a:xfrm>
            <a:off x="1560084" y="2263494"/>
            <a:ext cx="818882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all" spc="0" normalizeH="0" baseline="0" noProof="0" dirty="0">
                <a:ln>
                  <a:noFill/>
                </a:ln>
                <a:solidFill>
                  <a:srgbClr val="000099"/>
                </a:solidFill>
                <a:effectLst/>
                <a:uLnTx/>
                <a:uFillTx/>
                <a:latin typeface="Fira Sans Condensed"/>
                <a:ea typeface="Arial Unicode MS"/>
                <a:cs typeface="+mn-cs"/>
              </a:rPr>
              <a:t>Propuesta educativa de inglés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L" sz="2400" b="1" cap="all" dirty="0">
              <a:solidFill>
                <a:srgbClr val="000099"/>
              </a:solidFill>
              <a:latin typeface="Fira Sans Condensed"/>
              <a:ea typeface="Arial Unicode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all" spc="0" normalizeH="0" baseline="0" noProof="0" dirty="0">
                <a:ln>
                  <a:noFill/>
                </a:ln>
                <a:solidFill>
                  <a:srgbClr val="000099"/>
                </a:solidFill>
                <a:effectLst/>
                <a:uLnTx/>
                <a:uFillTx/>
                <a:latin typeface="Fira Sans Condensed"/>
                <a:ea typeface="Arial Unicode MS"/>
                <a:cs typeface="+mn-cs"/>
              </a:rPr>
              <a:t>Colegio ingles san José de linderos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1" i="0" u="none" strike="noStrike" kern="1200" cap="all" spc="0" normalizeH="0" baseline="0" noProof="0" dirty="0">
              <a:ln>
                <a:noFill/>
              </a:ln>
              <a:solidFill>
                <a:srgbClr val="000099"/>
              </a:solidFill>
              <a:effectLst/>
              <a:uLnTx/>
              <a:uFillTx/>
              <a:latin typeface="Fira Sans Condensed"/>
              <a:ea typeface="Arial Unicode MS"/>
              <a:cs typeface="+mn-cs"/>
            </a:endParaRPr>
          </a:p>
        </p:txBody>
      </p:sp>
      <p:sp>
        <p:nvSpPr>
          <p:cNvPr id="8" name="CuadroTexto 7">
            <a:extLst>
              <a:ext uri="{FF2B5EF4-FFF2-40B4-BE49-F238E27FC236}">
                <a16:creationId xmlns:a16="http://schemas.microsoft.com/office/drawing/2014/main" id="{9DA261AE-9BDC-43E3-A4A1-7D5F91A60AE2}"/>
              </a:ext>
            </a:extLst>
          </p:cNvPr>
          <p:cNvSpPr txBox="1"/>
          <p:nvPr/>
        </p:nvSpPr>
        <p:spPr>
          <a:xfrm>
            <a:off x="6955607" y="6070698"/>
            <a:ext cx="37244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Santiago 26 de </a:t>
            </a:r>
            <a:r>
              <a:rPr lang="es-ES" dirty="0">
                <a:solidFill>
                  <a:srgbClr val="000099"/>
                </a:solidFill>
                <a:latin typeface="Arial"/>
                <a:ea typeface="Arial Unicode MS"/>
              </a:rPr>
              <a:t>diciembre</a:t>
            </a: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 2022</a:t>
            </a:r>
            <a:endParaRPr kumimoji="0" lang="es-CL" sz="18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7038690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7" name="CuadroTexto 6">
            <a:extLst>
              <a:ext uri="{FF2B5EF4-FFF2-40B4-BE49-F238E27FC236}">
                <a16:creationId xmlns:a16="http://schemas.microsoft.com/office/drawing/2014/main" id="{6B7FF9D8-2838-4238-AC95-CA1CE15E1E48}"/>
              </a:ext>
            </a:extLst>
          </p:cNvPr>
          <p:cNvSpPr txBox="1"/>
          <p:nvPr/>
        </p:nvSpPr>
        <p:spPr>
          <a:xfrm>
            <a:off x="1617785" y="2752528"/>
            <a:ext cx="760112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200" b="1" i="0" u="none" strike="noStrike" kern="1200" cap="all" spc="0" normalizeH="0" baseline="0" noProof="0" dirty="0">
                <a:ln>
                  <a:noFill/>
                </a:ln>
                <a:solidFill>
                  <a:srgbClr val="000099"/>
                </a:solidFill>
                <a:effectLst/>
                <a:uLnTx/>
                <a:uFillTx/>
                <a:latin typeface="Fira Sans Condensed"/>
                <a:ea typeface="Arial Unicode MS"/>
                <a:cs typeface="+mn-cs"/>
              </a:rPr>
              <a:t>Beneficios asociados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200" b="1" i="0" u="none" strike="noStrike" kern="1200" cap="all" spc="0" normalizeH="0" baseline="0" noProof="0" dirty="0">
                <a:ln>
                  <a:noFill/>
                </a:ln>
                <a:solidFill>
                  <a:srgbClr val="000099"/>
                </a:solidFill>
                <a:effectLst/>
                <a:uLnTx/>
                <a:uFillTx/>
                <a:latin typeface="Fira Sans Condensed"/>
                <a:ea typeface="Arial Unicode MS"/>
                <a:cs typeface="+mn-cs"/>
              </a:rPr>
              <a:t>por adopción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200" b="1" i="0" u="none" strike="noStrike" kern="1200" cap="all" spc="0" normalizeH="0" baseline="0" noProof="0" dirty="0">
                <a:ln>
                  <a:noFill/>
                </a:ln>
                <a:solidFill>
                  <a:srgbClr val="000099"/>
                </a:solidFill>
                <a:effectLst/>
                <a:uLnTx/>
                <a:uFillTx/>
                <a:latin typeface="Fira Sans Condensed"/>
                <a:ea typeface="Arial Unicode MS"/>
                <a:cs typeface="+mn-cs"/>
              </a:rPr>
              <a:t> </a:t>
            </a:r>
          </a:p>
        </p:txBody>
      </p:sp>
    </p:spTree>
    <p:extLst>
      <p:ext uri="{BB962C8B-B14F-4D97-AF65-F5344CB8AC3E}">
        <p14:creationId xmlns:p14="http://schemas.microsoft.com/office/powerpoint/2010/main" val="397535273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447821" y="444734"/>
            <a:ext cx="6678637"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all" spc="0" normalizeH="0" baseline="0" noProof="0" dirty="0">
                <a:ln>
                  <a:noFill/>
                </a:ln>
                <a:solidFill>
                  <a:srgbClr val="000099"/>
                </a:solidFill>
                <a:effectLst/>
                <a:uLnTx/>
                <a:uFillTx/>
                <a:latin typeface="Fira Sans Condensed"/>
                <a:ea typeface="Arial Unicode MS"/>
                <a:cs typeface="+mn-cs"/>
              </a:rPr>
              <a:t>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all" spc="0" normalizeH="0" baseline="0" noProof="0" dirty="0">
                <a:ln>
                  <a:noFill/>
                </a:ln>
                <a:solidFill>
                  <a:srgbClr val="000099"/>
                </a:solidFill>
                <a:effectLst/>
                <a:uLnTx/>
                <a:uFillTx/>
                <a:latin typeface="Fira Sans Condensed"/>
                <a:ea typeface="Arial Unicode MS"/>
                <a:cs typeface="+mn-cs"/>
              </a:rPr>
              <a:t>educational testing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endParaRPr>
          </a:p>
        </p:txBody>
      </p:sp>
      <p:sp>
        <p:nvSpPr>
          <p:cNvPr id="5" name="CuadroTexto 4">
            <a:extLst>
              <a:ext uri="{FF2B5EF4-FFF2-40B4-BE49-F238E27FC236}">
                <a16:creationId xmlns:a16="http://schemas.microsoft.com/office/drawing/2014/main" id="{7C423BAD-DD7E-4C1A-BF24-21C47BE57AFD}"/>
              </a:ext>
            </a:extLst>
          </p:cNvPr>
          <p:cNvSpPr txBox="1"/>
          <p:nvPr/>
        </p:nvSpPr>
        <p:spPr>
          <a:xfrm>
            <a:off x="447821" y="1335500"/>
            <a:ext cx="9900139" cy="250966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99"/>
                </a:solidFill>
                <a:effectLst/>
                <a:uLnTx/>
                <a:uFillTx/>
                <a:latin typeface="Arial"/>
                <a:ea typeface="Arial Unicode MS"/>
                <a:cs typeface="+mn-cs"/>
              </a:rPr>
              <a:t>ETS</a:t>
            </a:r>
            <a:r>
              <a:rPr kumimoji="0" lang="es-ES" sz="1600" b="0" i="0" u="none" strike="noStrike" kern="1200" cap="none" spc="0" normalizeH="0" baseline="0" noProof="0" dirty="0">
                <a:ln>
                  <a:noFill/>
                </a:ln>
                <a:solidFill>
                  <a:srgbClr val="000099"/>
                </a:solidFill>
                <a:effectLst/>
                <a:uLnTx/>
                <a:uFillTx/>
                <a:latin typeface="Arial"/>
                <a:ea typeface="Arial Unicode MS"/>
                <a:cs typeface="+mn-cs"/>
              </a:rPr>
              <a:t> Es la organización educativa privada más grande del mundo, líder en investigación y pruebas de medición con 65 años de experiencia en el sector.   Hoy desarrolla y administra más de 50 millones de pruebas en todo el mundo.  </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99"/>
                </a:solidFill>
                <a:effectLst/>
                <a:uLnTx/>
                <a:uFillTx/>
                <a:latin typeface="Arial"/>
                <a:ea typeface="Arial Unicode MS"/>
                <a:cs typeface="+mn-cs"/>
              </a:rPr>
              <a:t>TOEFL </a:t>
            </a:r>
            <a:r>
              <a:rPr kumimoji="0" lang="es-ES" sz="1600" b="0" i="0" u="none" strike="noStrike" kern="1200" cap="none" spc="0" normalizeH="0" baseline="0" noProof="0" dirty="0">
                <a:ln>
                  <a:noFill/>
                </a:ln>
                <a:solidFill>
                  <a:srgbClr val="000099"/>
                </a:solidFill>
                <a:effectLst/>
                <a:uLnTx/>
                <a:uFillTx/>
                <a:latin typeface="Arial"/>
                <a:ea typeface="Arial Unicode MS"/>
                <a:cs typeface="+mn-cs"/>
              </a:rPr>
              <a:t>es aceptado globalmente por muchos países. Se acepta en Asia, Europa, así como en EEUU, Reino Unido, Australia, Nueva Zelanda, Canadá, Francia, Alemania, entre otros.</a:t>
            </a:r>
            <a:endParaRPr kumimoji="0" lang="es-CL" sz="16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002060"/>
              </a:solidFill>
              <a:effectLst/>
              <a:uLnTx/>
              <a:uFillTx/>
              <a:latin typeface="Arial"/>
              <a:ea typeface="Arial Unicode MS"/>
              <a:cs typeface="+mn-cs"/>
              <a:hlinkClick r:id="rId3"/>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002060"/>
              </a:solidFill>
              <a:effectLst/>
              <a:uLnTx/>
              <a:uFillTx/>
              <a:latin typeface="Arial"/>
              <a:ea typeface="Arial Unicode MS"/>
              <a:cs typeface="+mn-cs"/>
            </a:endParaRPr>
          </a:p>
        </p:txBody>
      </p:sp>
      <p:pic>
        <p:nvPicPr>
          <p:cNvPr id="3074" name="Picture 2" descr="Educational Testing Service - Wikipedia">
            <a:extLst>
              <a:ext uri="{FF2B5EF4-FFF2-40B4-BE49-F238E27FC236}">
                <a16:creationId xmlns:a16="http://schemas.microsoft.com/office/drawing/2014/main" id="{74A5358E-782C-4065-884E-4CC345840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935" y="4140312"/>
            <a:ext cx="2653374" cy="19457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minarium Certificación | LinkedIn">
            <a:extLst>
              <a:ext uri="{FF2B5EF4-FFF2-40B4-BE49-F238E27FC236}">
                <a16:creationId xmlns:a16="http://schemas.microsoft.com/office/drawing/2014/main" id="{27544446-333F-7B90-2D4B-0A2D98F1BA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 t="38658" r="-41" b="35612"/>
          <a:stretch/>
        </p:blipFill>
        <p:spPr bwMode="auto">
          <a:xfrm>
            <a:off x="5349532" y="4612510"/>
            <a:ext cx="355385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7723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447821" y="504963"/>
            <a:ext cx="6678637"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rPr>
              <a:t>Certificación Internacional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all" spc="0" normalizeH="0" baseline="0" noProof="0" dirty="0">
                <a:ln>
                  <a:noFill/>
                </a:ln>
                <a:solidFill>
                  <a:srgbClr val="000099"/>
                </a:solidFill>
                <a:effectLst/>
                <a:uLnTx/>
                <a:uFillTx/>
                <a:latin typeface="Fira Sans Condensed"/>
                <a:ea typeface="Arial Unicode MS"/>
                <a:cs typeface="+mn-cs"/>
              </a:rPr>
              <a:t>Enseñanza básica y media</a:t>
            </a:r>
          </a:p>
        </p:txBody>
      </p:sp>
      <p:sp>
        <p:nvSpPr>
          <p:cNvPr id="5" name="CuadroTexto 4">
            <a:extLst>
              <a:ext uri="{FF2B5EF4-FFF2-40B4-BE49-F238E27FC236}">
                <a16:creationId xmlns:a16="http://schemas.microsoft.com/office/drawing/2014/main" id="{7C423BAD-DD7E-4C1A-BF24-21C47BE57AFD}"/>
              </a:ext>
            </a:extLst>
          </p:cNvPr>
          <p:cNvSpPr txBox="1"/>
          <p:nvPr/>
        </p:nvSpPr>
        <p:spPr>
          <a:xfrm>
            <a:off x="447821" y="1731649"/>
            <a:ext cx="9482798" cy="1019253"/>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99"/>
                </a:solidFill>
                <a:effectLst/>
                <a:uLnTx/>
                <a:uFillTx/>
                <a:latin typeface="Arial"/>
                <a:ea typeface="Arial Unicode MS"/>
                <a:cs typeface="+mn-cs"/>
              </a:rPr>
              <a:t>Nuestra alianza con Seminarium Certificación, representantes de </a:t>
            </a:r>
            <a:r>
              <a:rPr kumimoji="0" lang="es-ES" sz="1600" b="1" i="0" u="none" strike="noStrike" kern="1200" cap="none" spc="0" normalizeH="0" baseline="0" noProof="0" dirty="0">
                <a:ln>
                  <a:noFill/>
                </a:ln>
                <a:solidFill>
                  <a:srgbClr val="000099"/>
                </a:solidFill>
                <a:effectLst/>
                <a:uLnTx/>
                <a:uFillTx/>
                <a:latin typeface="Arial"/>
                <a:ea typeface="Arial Unicode MS"/>
                <a:cs typeface="+mn-cs"/>
              </a:rPr>
              <a:t>ETS</a:t>
            </a:r>
            <a:r>
              <a:rPr kumimoji="0" lang="es-ES" sz="1600" b="0" i="0" u="none" strike="noStrike" kern="1200" cap="none" spc="0" normalizeH="0" baseline="0" noProof="0" dirty="0">
                <a:ln>
                  <a:noFill/>
                </a:ln>
                <a:solidFill>
                  <a:srgbClr val="000099"/>
                </a:solidFill>
                <a:effectLst/>
                <a:uLnTx/>
                <a:uFillTx/>
                <a:latin typeface="Arial"/>
                <a:ea typeface="Arial Unicode MS"/>
                <a:cs typeface="+mn-cs"/>
              </a:rPr>
              <a:t> (Education Testing Service) en Chile, nos permite brindar a los estudiantes de enseñanza media de su institución, la oportunidad de certificar su nivel de inglés a través de la certificación TOEFL Junior </a:t>
            </a:r>
            <a:r>
              <a:rPr lang="es-ES" sz="1600" dirty="0">
                <a:solidFill>
                  <a:srgbClr val="000099"/>
                </a:solidFill>
                <a:latin typeface="Arial"/>
                <a:ea typeface="Arial Unicode MS"/>
              </a:rPr>
              <a:t>y TOEFL</a:t>
            </a:r>
            <a:r>
              <a:rPr kumimoji="0" lang="es-ES" sz="1600" b="0" i="0" u="none" strike="noStrike" kern="1200" cap="none" spc="0" normalizeH="0" baseline="0" noProof="0" dirty="0">
                <a:ln>
                  <a:noFill/>
                </a:ln>
                <a:solidFill>
                  <a:srgbClr val="000099"/>
                </a:solidFill>
                <a:effectLst/>
                <a:uLnTx/>
                <a:uFillTx/>
                <a:latin typeface="Arial"/>
                <a:ea typeface="Arial Unicode MS"/>
                <a:cs typeface="+mn-cs"/>
              </a:rPr>
              <a:t> Primary.</a:t>
            </a:r>
            <a:endParaRPr kumimoji="0" lang="es-ES" sz="1600" b="1" i="0" u="none" strike="noStrike" kern="1200" cap="none" spc="0" normalizeH="0" baseline="0" noProof="0" dirty="0">
              <a:ln>
                <a:noFill/>
              </a:ln>
              <a:solidFill>
                <a:srgbClr val="000099"/>
              </a:solidFill>
              <a:effectLst/>
              <a:uLnTx/>
              <a:uFillTx/>
              <a:latin typeface="Arial"/>
              <a:ea typeface="Arial Unicode MS"/>
              <a:cs typeface="+mn-cs"/>
            </a:endParaRPr>
          </a:p>
        </p:txBody>
      </p:sp>
      <p:pic>
        <p:nvPicPr>
          <p:cNvPr id="1026" name="Picture 2" descr="TOEFL Primary ® – My TOEFL Prep">
            <a:extLst>
              <a:ext uri="{FF2B5EF4-FFF2-40B4-BE49-F238E27FC236}">
                <a16:creationId xmlns:a16="http://schemas.microsoft.com/office/drawing/2014/main" id="{CF4E750F-D597-CE99-E39A-6F0450CC0A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9" t="8962" r="4904" b="12429"/>
          <a:stretch/>
        </p:blipFill>
        <p:spPr bwMode="auto">
          <a:xfrm>
            <a:off x="2838450" y="3917841"/>
            <a:ext cx="4701540" cy="127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41906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391214" y="331745"/>
            <a:ext cx="66786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rPr>
              <a:t>Certificaciones y niveles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rPr>
              <a:t>según  CEFR  A1 – C1</a:t>
            </a:r>
          </a:p>
        </p:txBody>
      </p:sp>
      <p:pic>
        <p:nvPicPr>
          <p:cNvPr id="6" name="Imagen 5" descr="Familia de Productos TOEFL : Información confiable que lo ayudará ...">
            <a:extLst>
              <a:ext uri="{FF2B5EF4-FFF2-40B4-BE49-F238E27FC236}">
                <a16:creationId xmlns:a16="http://schemas.microsoft.com/office/drawing/2014/main" id="{FF239680-3037-4BC6-BD64-9C6759B7FED5}"/>
              </a:ext>
            </a:extLst>
          </p:cNvPr>
          <p:cNvPicPr/>
          <p:nvPr/>
        </p:nvPicPr>
        <p:blipFill rotWithShape="1">
          <a:blip r:embed="rId3">
            <a:extLst>
              <a:ext uri="{28A0092B-C50C-407E-A947-70E740481C1C}">
                <a14:useLocalDpi xmlns:a14="http://schemas.microsoft.com/office/drawing/2010/main" val="0"/>
              </a:ext>
            </a:extLst>
          </a:blip>
          <a:srcRect l="5006" t="31683" r="21881" b="10553"/>
          <a:stretch/>
        </p:blipFill>
        <p:spPr bwMode="auto">
          <a:xfrm>
            <a:off x="564361" y="1565676"/>
            <a:ext cx="5605255" cy="4072889"/>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137A5B8-FFBC-4F91-ACB5-B4B0411D1050}"/>
              </a:ext>
            </a:extLst>
          </p:cNvPr>
          <p:cNvSpPr txBox="1"/>
          <p:nvPr/>
        </p:nvSpPr>
        <p:spPr>
          <a:xfrm>
            <a:off x="7100908" y="1596913"/>
            <a:ext cx="314017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2060"/>
                </a:solidFill>
                <a:effectLst/>
                <a:uLnTx/>
                <a:uFillTx/>
                <a:latin typeface="Arial"/>
                <a:ea typeface="Arial Unicode MS"/>
                <a:cs typeface="+mn-cs"/>
              </a:rPr>
              <a:t>Certificación Internacional para instituciones educativas, universitarias y oportunidades laborales en el mundo, respaldado por </a:t>
            </a:r>
            <a:r>
              <a:rPr kumimoji="0" lang="es-ES" sz="1600" b="1" i="0" u="none" strike="noStrike" kern="1200" cap="none" spc="0" normalizeH="0" baseline="0" noProof="0" dirty="0">
                <a:ln>
                  <a:noFill/>
                </a:ln>
                <a:solidFill>
                  <a:srgbClr val="002060"/>
                </a:solidFill>
                <a:effectLst/>
                <a:uLnTx/>
                <a:uFillTx/>
                <a:latin typeface="Arial"/>
                <a:ea typeface="Arial Unicode MS"/>
                <a:cs typeface="+mn-cs"/>
              </a:rPr>
              <a:t>ETS.</a:t>
            </a:r>
            <a:endParaRPr kumimoji="0" lang="es-CL" sz="1600" b="1" i="0" u="none" strike="noStrike" kern="1200" cap="none" spc="0" normalizeH="0" baseline="0" noProof="0" dirty="0">
              <a:ln>
                <a:noFill/>
              </a:ln>
              <a:solidFill>
                <a:srgbClr val="002060"/>
              </a:solidFill>
              <a:effectLst/>
              <a:uLnTx/>
              <a:uFillTx/>
              <a:latin typeface="Arial"/>
              <a:ea typeface="Arial Unicode MS"/>
              <a:cs typeface="+mn-cs"/>
            </a:endParaRPr>
          </a:p>
        </p:txBody>
      </p:sp>
      <p:sp>
        <p:nvSpPr>
          <p:cNvPr id="8" name="CuadroTexto 7">
            <a:extLst>
              <a:ext uri="{FF2B5EF4-FFF2-40B4-BE49-F238E27FC236}">
                <a16:creationId xmlns:a16="http://schemas.microsoft.com/office/drawing/2014/main" id="{F8013AF9-F80A-4F49-AC09-A1BCAC2C2566}"/>
              </a:ext>
            </a:extLst>
          </p:cNvPr>
          <p:cNvSpPr txBox="1"/>
          <p:nvPr/>
        </p:nvSpPr>
        <p:spPr>
          <a:xfrm>
            <a:off x="7194315" y="4663823"/>
            <a:ext cx="304677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2060"/>
                </a:solidFill>
                <a:effectLst/>
                <a:uLnTx/>
                <a:uFillTx/>
                <a:latin typeface="Arial"/>
                <a:ea typeface="Arial Unicode MS"/>
                <a:cs typeface="+mn-cs"/>
              </a:rPr>
              <a:t>Los resultados incluyen nivel de comprensión lectora asociado a Marco Lexile y CEFR.</a:t>
            </a:r>
            <a:endParaRPr kumimoji="0" lang="es-CL" sz="1600" b="0" i="0" u="none" strike="noStrike" kern="1200" cap="none" spc="0" normalizeH="0" baseline="0" noProof="0" dirty="0">
              <a:ln>
                <a:noFill/>
              </a:ln>
              <a:solidFill>
                <a:srgbClr val="002060"/>
              </a:solidFill>
              <a:effectLst/>
              <a:uLnTx/>
              <a:uFillTx/>
              <a:latin typeface="Arial"/>
              <a:ea typeface="Arial Unicode MS"/>
              <a:cs typeface="+mn-cs"/>
            </a:endParaRPr>
          </a:p>
        </p:txBody>
      </p:sp>
      <p:sp>
        <p:nvSpPr>
          <p:cNvPr id="10" name="CuadroTexto 9">
            <a:extLst>
              <a:ext uri="{FF2B5EF4-FFF2-40B4-BE49-F238E27FC236}">
                <a16:creationId xmlns:a16="http://schemas.microsoft.com/office/drawing/2014/main" id="{A286EEDF-6500-4426-8D3A-A42443837B82}"/>
              </a:ext>
            </a:extLst>
          </p:cNvPr>
          <p:cNvSpPr txBox="1"/>
          <p:nvPr/>
        </p:nvSpPr>
        <p:spPr>
          <a:xfrm>
            <a:off x="7147610" y="3148610"/>
            <a:ext cx="3140179"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a:ea typeface="Arial Unicode MS"/>
                <a:cs typeface="+mn-cs"/>
              </a:rPr>
              <a:t>Las habilidades que mide son: Listening, Reading, Language form and meaning (Use of English).</a:t>
            </a:r>
            <a:endParaRPr kumimoji="0" lang="es-CL" sz="1600" b="0" i="0" u="none" strike="noStrike" kern="1200" cap="none" spc="0" normalizeH="0" baseline="0" noProof="0" dirty="0">
              <a:ln>
                <a:noFill/>
              </a:ln>
              <a:solidFill>
                <a:srgbClr val="002060"/>
              </a:solidFill>
              <a:effectLst/>
              <a:uLnTx/>
              <a:uFillTx/>
              <a:latin typeface="Arial"/>
              <a:ea typeface="Arial Unicode MS"/>
              <a:cs typeface="+mn-cs"/>
            </a:endParaRPr>
          </a:p>
        </p:txBody>
      </p:sp>
      <p:sp>
        <p:nvSpPr>
          <p:cNvPr id="13" name="Flecha: a la derecha 12">
            <a:extLst>
              <a:ext uri="{FF2B5EF4-FFF2-40B4-BE49-F238E27FC236}">
                <a16:creationId xmlns:a16="http://schemas.microsoft.com/office/drawing/2014/main" id="{1BE18AB7-8B47-4164-A9E2-49A0637E85EA}"/>
              </a:ext>
            </a:extLst>
          </p:cNvPr>
          <p:cNvSpPr/>
          <p:nvPr/>
        </p:nvSpPr>
        <p:spPr>
          <a:xfrm>
            <a:off x="6666387" y="3354359"/>
            <a:ext cx="377871" cy="40011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Arial"/>
              <a:cs typeface="+mn-cs"/>
            </a:endParaRPr>
          </a:p>
        </p:txBody>
      </p:sp>
      <p:sp>
        <p:nvSpPr>
          <p:cNvPr id="14" name="Flecha: a la derecha 13">
            <a:extLst>
              <a:ext uri="{FF2B5EF4-FFF2-40B4-BE49-F238E27FC236}">
                <a16:creationId xmlns:a16="http://schemas.microsoft.com/office/drawing/2014/main" id="{942F0BD9-DD58-4698-B3A6-04FC0269F001}"/>
              </a:ext>
            </a:extLst>
          </p:cNvPr>
          <p:cNvSpPr/>
          <p:nvPr/>
        </p:nvSpPr>
        <p:spPr>
          <a:xfrm>
            <a:off x="6691980" y="1858523"/>
            <a:ext cx="377871" cy="40011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Arial"/>
              <a:cs typeface="+mn-cs"/>
            </a:endParaRPr>
          </a:p>
        </p:txBody>
      </p:sp>
      <p:sp>
        <p:nvSpPr>
          <p:cNvPr id="15" name="Flecha: a la derecha 14">
            <a:extLst>
              <a:ext uri="{FF2B5EF4-FFF2-40B4-BE49-F238E27FC236}">
                <a16:creationId xmlns:a16="http://schemas.microsoft.com/office/drawing/2014/main" id="{9799A435-3289-4D1B-9CCC-905229CE2709}"/>
              </a:ext>
            </a:extLst>
          </p:cNvPr>
          <p:cNvSpPr/>
          <p:nvPr/>
        </p:nvSpPr>
        <p:spPr>
          <a:xfrm>
            <a:off x="6713090" y="4912080"/>
            <a:ext cx="377871" cy="40011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Arial"/>
              <a:cs typeface="+mn-cs"/>
            </a:endParaRPr>
          </a:p>
        </p:txBody>
      </p:sp>
      <p:pic>
        <p:nvPicPr>
          <p:cNvPr id="6146" name="Picture 2" descr="English Test - Rob Camm">
            <a:extLst>
              <a:ext uri="{FF2B5EF4-FFF2-40B4-BE49-F238E27FC236}">
                <a16:creationId xmlns:a16="http://schemas.microsoft.com/office/drawing/2014/main" id="{B03DD4F0-3848-44E7-9E57-FE36C85E83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47" b="69882"/>
          <a:stretch/>
        </p:blipFill>
        <p:spPr bwMode="auto">
          <a:xfrm>
            <a:off x="8120942" y="141225"/>
            <a:ext cx="1322464" cy="1088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nglish Test - Rob Camm">
            <a:extLst>
              <a:ext uri="{FF2B5EF4-FFF2-40B4-BE49-F238E27FC236}">
                <a16:creationId xmlns:a16="http://schemas.microsoft.com/office/drawing/2014/main" id="{E781D5DD-FA98-4CCF-BDBA-BC2BEF7376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38" r="41562" b="82496"/>
          <a:stretch/>
        </p:blipFill>
        <p:spPr bwMode="auto">
          <a:xfrm>
            <a:off x="-40838" y="5529112"/>
            <a:ext cx="1268649" cy="2652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nglish Test - Rob Camm">
            <a:extLst>
              <a:ext uri="{FF2B5EF4-FFF2-40B4-BE49-F238E27FC236}">
                <a16:creationId xmlns:a16="http://schemas.microsoft.com/office/drawing/2014/main" id="{000237B8-21F2-4914-9FAB-9628371616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06" t="16678" r="33282" b="69418"/>
          <a:stretch/>
        </p:blipFill>
        <p:spPr bwMode="auto">
          <a:xfrm>
            <a:off x="0" y="4783016"/>
            <a:ext cx="1576506" cy="2248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English Test - Rob Camm">
            <a:extLst>
              <a:ext uri="{FF2B5EF4-FFF2-40B4-BE49-F238E27FC236}">
                <a16:creationId xmlns:a16="http://schemas.microsoft.com/office/drawing/2014/main" id="{ADA7B5A1-5C0D-4605-87A0-D97E53907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46" t="33477" r="25156" b="49999"/>
          <a:stretch/>
        </p:blipFill>
        <p:spPr bwMode="auto">
          <a:xfrm>
            <a:off x="-24089" y="4168669"/>
            <a:ext cx="1600595" cy="2385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English Test - Rob Camm">
            <a:extLst>
              <a:ext uri="{FF2B5EF4-FFF2-40B4-BE49-F238E27FC236}">
                <a16:creationId xmlns:a16="http://schemas.microsoft.com/office/drawing/2014/main" id="{38352DD4-773B-4A4C-A406-0F7061D5D4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50" t="50000" r="17813" b="33478"/>
          <a:stretch/>
        </p:blipFill>
        <p:spPr bwMode="auto">
          <a:xfrm>
            <a:off x="-55345" y="3480584"/>
            <a:ext cx="1805214" cy="2385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nglish Test - Rob Camm">
            <a:extLst>
              <a:ext uri="{FF2B5EF4-FFF2-40B4-BE49-F238E27FC236}">
                <a16:creationId xmlns:a16="http://schemas.microsoft.com/office/drawing/2014/main" id="{CE56C709-E3F3-40F0-9C2F-86F8C7BEB5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75" t="66799" r="8666" b="19298"/>
          <a:stretch/>
        </p:blipFill>
        <p:spPr bwMode="auto">
          <a:xfrm>
            <a:off x="0" y="2726920"/>
            <a:ext cx="1950914" cy="19368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31172F0-2356-4207-967F-CDE115F6C1F9}"/>
              </a:ext>
            </a:extLst>
          </p:cNvPr>
          <p:cNvSpPr txBox="1"/>
          <p:nvPr/>
        </p:nvSpPr>
        <p:spPr>
          <a:xfrm>
            <a:off x="1513593" y="5638565"/>
            <a:ext cx="87464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FE3FE4">
                    <a:lumMod val="75000"/>
                  </a:srgbClr>
                </a:solidFill>
                <a:effectLst/>
                <a:uLnTx/>
                <a:uFillTx/>
                <a:latin typeface="Arial"/>
                <a:cs typeface="+mn-cs"/>
              </a:rPr>
              <a:t>Step 1 y 2</a:t>
            </a:r>
            <a:endParaRPr kumimoji="0" lang="es-CL" sz="1050" b="0" i="0" u="none" strike="noStrike" kern="1200" cap="none" spc="0" normalizeH="0" baseline="0" noProof="0" dirty="0">
              <a:ln>
                <a:noFill/>
              </a:ln>
              <a:solidFill>
                <a:srgbClr val="FE3FE4">
                  <a:lumMod val="75000"/>
                </a:srgbClr>
              </a:solidFill>
              <a:effectLst/>
              <a:uLnTx/>
              <a:uFillTx/>
              <a:latin typeface="Arial"/>
              <a:cs typeface="+mn-cs"/>
            </a:endParaRPr>
          </a:p>
        </p:txBody>
      </p:sp>
    </p:spTree>
    <p:extLst>
      <p:ext uri="{BB962C8B-B14F-4D97-AF65-F5344CB8AC3E}">
        <p14:creationId xmlns:p14="http://schemas.microsoft.com/office/powerpoint/2010/main" val="163930261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491195" y="325250"/>
            <a:ext cx="6678637" cy="400110"/>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es-ES" sz="2000" b="1" cap="all" dirty="0">
                <a:solidFill>
                  <a:srgbClr val="000099"/>
                </a:solidFill>
                <a:latin typeface="Fira Sans Condensed"/>
                <a:ea typeface="Arial Unicode MS"/>
              </a:rPr>
              <a:t>Certificación Internacional Docente</a:t>
            </a:r>
          </a:p>
        </p:txBody>
      </p:sp>
      <p:sp>
        <p:nvSpPr>
          <p:cNvPr id="5" name="CuadroTexto 4">
            <a:extLst>
              <a:ext uri="{FF2B5EF4-FFF2-40B4-BE49-F238E27FC236}">
                <a16:creationId xmlns:a16="http://schemas.microsoft.com/office/drawing/2014/main" id="{7C423BAD-DD7E-4C1A-BF24-21C47BE57AFD}"/>
              </a:ext>
            </a:extLst>
          </p:cNvPr>
          <p:cNvSpPr txBox="1"/>
          <p:nvPr/>
        </p:nvSpPr>
        <p:spPr>
          <a:xfrm>
            <a:off x="491195" y="1099729"/>
            <a:ext cx="9213913" cy="3099310"/>
          </a:xfrm>
          <a:prstGeom prst="rect">
            <a:avLst/>
          </a:prstGeom>
          <a:noFill/>
        </p:spPr>
        <p:txBody>
          <a:bodyPr wrap="square">
            <a:spAutoFit/>
          </a:bodyPr>
          <a:lstStyle/>
          <a:p>
            <a:pPr algn="just">
              <a:lnSpc>
                <a:spcPct val="130000"/>
              </a:lnSpc>
            </a:pPr>
            <a:r>
              <a:rPr lang="es-ES" sz="1600" dirty="0">
                <a:solidFill>
                  <a:srgbClr val="000099"/>
                </a:solidFill>
                <a:latin typeface="Arial"/>
                <a:ea typeface="Arial Unicode MS"/>
              </a:rPr>
              <a:t>La prueba </a:t>
            </a:r>
            <a:r>
              <a:rPr lang="es-ES" sz="1600" b="1" dirty="0">
                <a:solidFill>
                  <a:srgbClr val="000099"/>
                </a:solidFill>
                <a:latin typeface="Arial"/>
                <a:ea typeface="Arial Unicode MS"/>
              </a:rPr>
              <a:t>TOEFL ITP</a:t>
            </a:r>
            <a:r>
              <a:rPr lang="es-ES" sz="1600" dirty="0">
                <a:solidFill>
                  <a:srgbClr val="000099"/>
                </a:solidFill>
                <a:latin typeface="Arial"/>
                <a:ea typeface="Arial Unicode MS"/>
              </a:rPr>
              <a:t>, es uno de los programas de inglés líder en el mundo utilizado por 2.500 instituciones en más de 50 países. Se basa en la rica herencia de la prueba TOEFL IBT y empodera a los profesores a adaptar sus programas de estudio para que puedan guiar de mejor manera a sus alumnos al siguiente nivel de aprendizaje</a:t>
            </a:r>
            <a:r>
              <a:rPr lang="es-ES" sz="1800" dirty="0">
                <a:solidFill>
                  <a:srgbClr val="000099"/>
                </a:solidFill>
                <a:effectLst/>
                <a:latin typeface="Arial" panose="020B0604020202020204" pitchFamily="34" charset="0"/>
                <a:ea typeface="MS Mincho" panose="02020609040205080304" pitchFamily="49" charset="-128"/>
              </a:rPr>
              <a:t>.</a:t>
            </a:r>
            <a:endParaRPr lang="es-CL" sz="1800" dirty="0">
              <a:solidFill>
                <a:srgbClr val="000099"/>
              </a:solidFill>
              <a:effectLst/>
              <a:latin typeface="Microsoft Sans Serif" panose="020B0604020202020204" pitchFamily="34" charset="0"/>
              <a:ea typeface="MS Mincho" panose="02020609040205080304" pitchFamily="49" charset="-128"/>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2060"/>
                </a:solidFill>
                <a:effectLst/>
                <a:uLnTx/>
                <a:uFillTx/>
                <a:latin typeface="Arial" panose="020B0604020202020204" pitchFamily="34" charset="0"/>
                <a:ea typeface="MS Mincho" panose="02020609040205080304" pitchFamily="49" charset="-128"/>
                <a:cs typeface="+mn-cs"/>
              </a:rPr>
              <a:t>  </a:t>
            </a:r>
            <a:endParaRPr kumimoji="0" lang="es-CL" sz="1800" b="0" i="0" u="none" strike="noStrike" kern="1200" cap="none" spc="0" normalizeH="0" baseline="0" noProof="0" dirty="0">
              <a:ln>
                <a:noFill/>
              </a:ln>
              <a:solidFill>
                <a:srgbClr val="262626"/>
              </a:solidFill>
              <a:effectLst/>
              <a:uLnTx/>
              <a:uFillTx/>
              <a:latin typeface="Microsoft Sans Serif" panose="020B0604020202020204" pitchFamily="34" charset="0"/>
              <a:ea typeface="MS Mincho" panose="02020609040205080304" pitchFamily="49" charset="-128"/>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2060"/>
                </a:solidFill>
                <a:effectLst/>
                <a:uLnTx/>
                <a:uFillTx/>
                <a:latin typeface="Arial" panose="020B0604020202020204" pitchFamily="34" charset="0"/>
                <a:ea typeface="MS Mincho" panose="02020609040205080304" pitchFamily="49" charset="-128"/>
                <a:cs typeface="+mn-cs"/>
              </a:rPr>
              <a:t> </a:t>
            </a:r>
          </a:p>
          <a:p>
            <a:pPr marL="0" marR="0" lvl="0" indent="0" algn="just" defTabSz="914400" rtl="0" eaLnBrk="1" fontAlgn="auto" latinLnBrk="0" hangingPunct="1">
              <a:lnSpc>
                <a:spcPct val="130000"/>
              </a:lnSpc>
              <a:spcBef>
                <a:spcPts val="0"/>
              </a:spcBef>
              <a:spcAft>
                <a:spcPts val="0"/>
              </a:spcAft>
              <a:buClrTx/>
              <a:buSzTx/>
              <a:buFontTx/>
              <a:buNone/>
              <a:tabLst/>
              <a:defRPr/>
            </a:pPr>
            <a:endParaRPr lang="es-ES" dirty="0">
              <a:solidFill>
                <a:srgbClr val="002060"/>
              </a:solidFill>
              <a:latin typeface="Arial" panose="020B0604020202020204" pitchFamily="34" charset="0"/>
              <a:ea typeface="MS Mincho" panose="02020609040205080304" pitchFamily="49" charset="-128"/>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262626"/>
              </a:solidFill>
              <a:effectLst/>
              <a:uLnTx/>
              <a:uFillTx/>
              <a:latin typeface="Microsoft Sans Serif" panose="020B0604020202020204" pitchFamily="34" charset="0"/>
              <a:ea typeface="MS Mincho" panose="020206090402050803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lumMod val="65000"/>
                  <a:lumOff val="35000"/>
                </a:prstClr>
              </a:solidFill>
              <a:effectLst/>
              <a:uLnTx/>
              <a:uFillTx/>
              <a:latin typeface="Daytona" panose="020B0604030500040204" pitchFamily="34" charset="0"/>
              <a:ea typeface="Arial Unicode MS"/>
              <a:cs typeface="+mn-cs"/>
            </a:endParaRPr>
          </a:p>
        </p:txBody>
      </p:sp>
      <p:pic>
        <p:nvPicPr>
          <p:cNvPr id="5122" name="Picture 2" descr="TOEFL ITP – English I Need">
            <a:extLst>
              <a:ext uri="{FF2B5EF4-FFF2-40B4-BE49-F238E27FC236}">
                <a16:creationId xmlns:a16="http://schemas.microsoft.com/office/drawing/2014/main" id="{12E33AAF-E77C-4A7A-9B4E-80E8C96675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606" b="20705"/>
          <a:stretch/>
        </p:blipFill>
        <p:spPr bwMode="auto">
          <a:xfrm>
            <a:off x="0" y="3323153"/>
            <a:ext cx="10494498" cy="377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8712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7" name="CuadroTexto 6">
            <a:extLst>
              <a:ext uri="{FF2B5EF4-FFF2-40B4-BE49-F238E27FC236}">
                <a16:creationId xmlns:a16="http://schemas.microsoft.com/office/drawing/2014/main" id="{6B7FF9D8-2838-4238-AC95-CA1CE15E1E48}"/>
              </a:ext>
            </a:extLst>
          </p:cNvPr>
          <p:cNvSpPr txBox="1"/>
          <p:nvPr/>
        </p:nvSpPr>
        <p:spPr>
          <a:xfrm>
            <a:off x="1617785" y="2644170"/>
            <a:ext cx="760112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3200" b="1" i="0" u="none" strike="noStrike" kern="1200" cap="all" spc="0" normalizeH="0" baseline="0" noProof="0" dirty="0">
              <a:ln>
                <a:noFill/>
              </a:ln>
              <a:solidFill>
                <a:srgbClr val="000099"/>
              </a:solidFill>
              <a:effectLst/>
              <a:uLnTx/>
              <a:uFillTx/>
              <a:latin typeface="Fira Sans Condensed"/>
              <a:ea typeface="Arial Unicode MS"/>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200" b="1" i="0" u="none" strike="noStrike" kern="1200" cap="all" spc="0" normalizeH="0" baseline="0" noProof="0" dirty="0">
                <a:ln>
                  <a:noFill/>
                </a:ln>
                <a:solidFill>
                  <a:srgbClr val="000099"/>
                </a:solidFill>
                <a:effectLst/>
                <a:uLnTx/>
                <a:uFillTx/>
                <a:latin typeface="Fira Sans Condensed"/>
                <a:ea typeface="Arial Unicode MS"/>
                <a:cs typeface="+mn-cs"/>
              </a:rPr>
              <a:t>propuesta </a:t>
            </a:r>
            <a:r>
              <a:rPr lang="es-CL" sz="3200" b="1" cap="all" dirty="0">
                <a:solidFill>
                  <a:srgbClr val="000099"/>
                </a:solidFill>
                <a:latin typeface="Fira Sans Condensed"/>
                <a:ea typeface="Arial Unicode MS"/>
              </a:rPr>
              <a:t>académica</a:t>
            </a:r>
          </a:p>
        </p:txBody>
      </p:sp>
    </p:spTree>
    <p:extLst>
      <p:ext uri="{BB962C8B-B14F-4D97-AF65-F5344CB8AC3E}">
        <p14:creationId xmlns:p14="http://schemas.microsoft.com/office/powerpoint/2010/main" val="388298595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506437" y="468076"/>
            <a:ext cx="66786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rPr>
              <a:t>Propuesta Comercial – venta </a:t>
            </a:r>
            <a:r>
              <a:rPr lang="es-ES" sz="2000" b="1" cap="all" dirty="0">
                <a:solidFill>
                  <a:srgbClr val="000099"/>
                </a:solidFill>
                <a:latin typeface="Fira Sans Condensed"/>
                <a:ea typeface="Arial Unicode MS"/>
              </a:rPr>
              <a:t>apoderados</a:t>
            </a:r>
            <a:endPar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endParaRPr>
          </a:p>
        </p:txBody>
      </p:sp>
      <p:sp>
        <p:nvSpPr>
          <p:cNvPr id="5" name="CuadroTexto 4">
            <a:extLst>
              <a:ext uri="{FF2B5EF4-FFF2-40B4-BE49-F238E27FC236}">
                <a16:creationId xmlns:a16="http://schemas.microsoft.com/office/drawing/2014/main" id="{7C423BAD-DD7E-4C1A-BF24-21C47BE57AFD}"/>
              </a:ext>
            </a:extLst>
          </p:cNvPr>
          <p:cNvSpPr txBox="1"/>
          <p:nvPr/>
        </p:nvSpPr>
        <p:spPr>
          <a:xfrm>
            <a:off x="1044526" y="1088330"/>
            <a:ext cx="8465235" cy="754053"/>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2060"/>
                </a:solidFill>
                <a:effectLst/>
                <a:uLnTx/>
                <a:uFillTx/>
                <a:latin typeface="Arial" panose="020B0604020202020204" pitchFamily="34" charset="0"/>
                <a:ea typeface="MS Mincho" panose="02020609040205080304" pitchFamily="49" charset="-128"/>
                <a:cs typeface="+mn-cs"/>
              </a:rPr>
              <a:t> </a:t>
            </a:r>
            <a:endParaRPr kumimoji="0" lang="es-CL" sz="1800" b="0" i="0" u="none" strike="noStrike" kern="1200" cap="none" spc="0" normalizeH="0" baseline="0" noProof="0" dirty="0">
              <a:ln>
                <a:noFill/>
              </a:ln>
              <a:solidFill>
                <a:srgbClr val="262626"/>
              </a:solidFill>
              <a:effectLst/>
              <a:uLnTx/>
              <a:uFillTx/>
              <a:latin typeface="Microsoft Sans Serif" panose="020B0604020202020204" pitchFamily="34" charset="0"/>
              <a:ea typeface="MS Mincho" panose="02020609040205080304" pitchFamily="49" charset="-128"/>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lumMod val="65000"/>
                  <a:lumOff val="35000"/>
                </a:prstClr>
              </a:solidFill>
              <a:effectLst/>
              <a:uLnTx/>
              <a:uFillTx/>
              <a:latin typeface="Daytona" panose="020B0604030500040204" pitchFamily="34" charset="0"/>
              <a:ea typeface="Arial Unicode MS"/>
              <a:cs typeface="+mn-cs"/>
            </a:endParaRPr>
          </a:p>
        </p:txBody>
      </p:sp>
      <p:graphicFrame>
        <p:nvGraphicFramePr>
          <p:cNvPr id="6" name="Tabla 6">
            <a:extLst>
              <a:ext uri="{FF2B5EF4-FFF2-40B4-BE49-F238E27FC236}">
                <a16:creationId xmlns:a16="http://schemas.microsoft.com/office/drawing/2014/main" id="{FFF0E605-9714-4843-80D5-63C70583C506}"/>
              </a:ext>
            </a:extLst>
          </p:cNvPr>
          <p:cNvGraphicFramePr>
            <a:graphicFrameLocks noGrp="1"/>
          </p:cNvGraphicFramePr>
          <p:nvPr>
            <p:extLst>
              <p:ext uri="{D42A27DB-BD31-4B8C-83A1-F6EECF244321}">
                <p14:modId xmlns:p14="http://schemas.microsoft.com/office/powerpoint/2010/main" val="915465092"/>
              </p:ext>
            </p:extLst>
          </p:nvPr>
        </p:nvGraphicFramePr>
        <p:xfrm>
          <a:off x="506436" y="1501229"/>
          <a:ext cx="8553156" cy="1691640"/>
        </p:xfrm>
        <a:graphic>
          <a:graphicData uri="http://schemas.openxmlformats.org/drawingml/2006/table">
            <a:tbl>
              <a:tblPr firstRow="1" bandRow="1">
                <a:tableStyleId>{21E4AEA4-8DFA-4A89-87EB-49C32662AFE0}</a:tableStyleId>
              </a:tblPr>
              <a:tblGrid>
                <a:gridCol w="5064370">
                  <a:extLst>
                    <a:ext uri="{9D8B030D-6E8A-4147-A177-3AD203B41FA5}">
                      <a16:colId xmlns:a16="http://schemas.microsoft.com/office/drawing/2014/main" val="105174894"/>
                    </a:ext>
                  </a:extLst>
                </a:gridCol>
                <a:gridCol w="1400682">
                  <a:extLst>
                    <a:ext uri="{9D8B030D-6E8A-4147-A177-3AD203B41FA5}">
                      <a16:colId xmlns:a16="http://schemas.microsoft.com/office/drawing/2014/main" val="1758083571"/>
                    </a:ext>
                  </a:extLst>
                </a:gridCol>
                <a:gridCol w="2088104">
                  <a:extLst>
                    <a:ext uri="{9D8B030D-6E8A-4147-A177-3AD203B41FA5}">
                      <a16:colId xmlns:a16="http://schemas.microsoft.com/office/drawing/2014/main" val="1920624063"/>
                    </a:ext>
                  </a:extLst>
                </a:gridCol>
              </a:tblGrid>
              <a:tr h="370840">
                <a:tc>
                  <a:txBody>
                    <a:bodyPr/>
                    <a:lstStyle/>
                    <a:p>
                      <a:pPr algn="ctr"/>
                      <a:r>
                        <a:rPr lang="es-CL" sz="1600" kern="1200" dirty="0">
                          <a:solidFill>
                            <a:srgbClr val="002060"/>
                          </a:solidFill>
                          <a:latin typeface="Arial"/>
                          <a:ea typeface="Arial Unicode MS"/>
                          <a:cs typeface="+mn-cs"/>
                        </a:rPr>
                        <a:t>Programa</a:t>
                      </a:r>
                    </a:p>
                  </a:txBody>
                  <a:tcPr>
                    <a:solidFill>
                      <a:schemeClr val="accent4">
                        <a:lumMod val="60000"/>
                        <a:lumOff val="40000"/>
                      </a:schemeClr>
                    </a:solidFill>
                  </a:tcPr>
                </a:tc>
                <a:tc>
                  <a:txBody>
                    <a:bodyPr/>
                    <a:lstStyle/>
                    <a:p>
                      <a:pPr algn="ctr"/>
                      <a:r>
                        <a:rPr lang="es-CL" sz="1600" kern="1200" dirty="0">
                          <a:solidFill>
                            <a:srgbClr val="002060"/>
                          </a:solidFill>
                          <a:latin typeface="Arial"/>
                          <a:ea typeface="Arial Unicode MS"/>
                          <a:cs typeface="+mn-cs"/>
                        </a:rPr>
                        <a:t>Ciclo</a:t>
                      </a:r>
                    </a:p>
                  </a:txBody>
                  <a:tcP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kern="1200" dirty="0">
                          <a:solidFill>
                            <a:srgbClr val="002060"/>
                          </a:solidFill>
                          <a:latin typeface="Arial"/>
                          <a:ea typeface="Arial Unicode MS"/>
                          <a:cs typeface="+mn-cs"/>
                        </a:rPr>
                        <a:t>Precio especial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kern="1200" dirty="0">
                          <a:solidFill>
                            <a:srgbClr val="002060"/>
                          </a:solidFill>
                          <a:latin typeface="Arial"/>
                          <a:ea typeface="Arial Unicode MS"/>
                          <a:cs typeface="+mn-cs"/>
                        </a:rPr>
                        <a:t>(IVA incluido)</a:t>
                      </a:r>
                    </a:p>
                  </a:txBody>
                  <a:tcPr>
                    <a:solidFill>
                      <a:schemeClr val="accent4">
                        <a:lumMod val="60000"/>
                        <a:lumOff val="40000"/>
                      </a:schemeClr>
                    </a:solidFill>
                  </a:tcPr>
                </a:tc>
                <a:extLst>
                  <a:ext uri="{0D108BD9-81ED-4DB2-BD59-A6C34878D82A}">
                    <a16:rowId xmlns:a16="http://schemas.microsoft.com/office/drawing/2014/main" val="991832747"/>
                  </a:ext>
                </a:extLst>
              </a:tr>
              <a:tr h="370840">
                <a:tc>
                  <a:txBody>
                    <a:bodyPr/>
                    <a:lstStyle/>
                    <a:p>
                      <a:r>
                        <a:rPr lang="es-ES" sz="1400" i="0" kern="1200" dirty="0" err="1">
                          <a:solidFill>
                            <a:srgbClr val="002060"/>
                          </a:solidFill>
                          <a:latin typeface="Arial"/>
                          <a:ea typeface="Arial Unicode MS"/>
                          <a:cs typeface="+mn-cs"/>
                        </a:rPr>
                        <a:t>Go</a:t>
                      </a:r>
                      <a:r>
                        <a:rPr lang="es-ES" sz="1400" i="0" kern="1200" dirty="0">
                          <a:solidFill>
                            <a:srgbClr val="002060"/>
                          </a:solidFill>
                          <a:latin typeface="Arial"/>
                          <a:ea typeface="Arial Unicode MS"/>
                          <a:cs typeface="+mn-cs"/>
                        </a:rPr>
                        <a:t> </a:t>
                      </a:r>
                      <a:r>
                        <a:rPr lang="es-ES" sz="1400" i="0" kern="1200" dirty="0" err="1">
                          <a:solidFill>
                            <a:srgbClr val="002060"/>
                          </a:solidFill>
                          <a:latin typeface="Arial"/>
                          <a:ea typeface="Arial Unicode MS"/>
                          <a:cs typeface="+mn-cs"/>
                        </a:rPr>
                        <a:t>Getters</a:t>
                      </a:r>
                      <a:r>
                        <a:rPr lang="es-ES" sz="1400" i="0" kern="1200" dirty="0">
                          <a:solidFill>
                            <a:srgbClr val="002060"/>
                          </a:solidFill>
                          <a:latin typeface="Arial"/>
                          <a:ea typeface="Arial Unicode MS"/>
                          <a:cs typeface="+mn-cs"/>
                        </a:rPr>
                        <a:t> </a:t>
                      </a:r>
                      <a:r>
                        <a:rPr lang="es-ES" sz="1400" i="0" kern="1200" dirty="0" err="1">
                          <a:solidFill>
                            <a:srgbClr val="002060"/>
                          </a:solidFill>
                          <a:latin typeface="Arial"/>
                          <a:ea typeface="Arial Unicode MS"/>
                          <a:cs typeface="+mn-cs"/>
                        </a:rPr>
                        <a:t>Activity</a:t>
                      </a:r>
                      <a:r>
                        <a:rPr lang="es-ES" sz="1400" i="0" kern="1200" dirty="0">
                          <a:solidFill>
                            <a:srgbClr val="002060"/>
                          </a:solidFill>
                          <a:latin typeface="Arial"/>
                          <a:ea typeface="Arial Unicode MS"/>
                          <a:cs typeface="+mn-cs"/>
                        </a:rPr>
                        <a:t> Book</a:t>
                      </a:r>
                      <a:endParaRPr lang="es-CL" sz="1400" i="0" kern="1200" dirty="0">
                        <a:solidFill>
                          <a:srgbClr val="002060"/>
                        </a:solidFill>
                        <a:latin typeface="Arial"/>
                        <a:ea typeface="Arial Unicode MS"/>
                        <a:cs typeface="+mn-cs"/>
                      </a:endParaRPr>
                    </a:p>
                  </a:txBody>
                  <a:tcPr/>
                </a:tc>
                <a:tc>
                  <a:txBody>
                    <a:bodyPr/>
                    <a:lstStyle/>
                    <a:p>
                      <a:pPr algn="ctr"/>
                      <a:r>
                        <a:rPr lang="es-ES" sz="1400" i="0" kern="1200" dirty="0">
                          <a:solidFill>
                            <a:srgbClr val="002060"/>
                          </a:solidFill>
                          <a:latin typeface="Arial"/>
                          <a:ea typeface="Arial Unicode MS"/>
                          <a:cs typeface="+mn-cs"/>
                        </a:rPr>
                        <a:t>Primaria</a:t>
                      </a:r>
                      <a:endParaRPr lang="es-CL" sz="1400" i="0" kern="1200" dirty="0">
                        <a:solidFill>
                          <a:srgbClr val="002060"/>
                        </a:solidFill>
                        <a:latin typeface="Arial"/>
                        <a:ea typeface="Arial Unicode MS"/>
                        <a:cs typeface="+mn-cs"/>
                      </a:endParaRPr>
                    </a:p>
                  </a:txBody>
                  <a:tcPr/>
                </a:tc>
                <a:tc>
                  <a:txBody>
                    <a:bodyPr/>
                    <a:lstStyle/>
                    <a:p>
                      <a:pPr algn="ctr"/>
                      <a:r>
                        <a:rPr lang="es-ES" sz="1400" i="0" kern="1200" dirty="0">
                          <a:solidFill>
                            <a:srgbClr val="002060"/>
                          </a:solidFill>
                          <a:latin typeface="Arial"/>
                          <a:ea typeface="Arial Unicode MS"/>
                          <a:cs typeface="+mn-cs"/>
                        </a:rPr>
                        <a:t>$9.750.-</a:t>
                      </a:r>
                      <a:endParaRPr lang="es-CL" sz="1400" i="0" kern="1200" dirty="0">
                        <a:solidFill>
                          <a:srgbClr val="002060"/>
                        </a:solidFill>
                        <a:latin typeface="Arial"/>
                        <a:ea typeface="Arial Unicode MS"/>
                        <a:cs typeface="+mn-cs"/>
                      </a:endParaRPr>
                    </a:p>
                  </a:txBody>
                  <a:tcPr/>
                </a:tc>
                <a:extLst>
                  <a:ext uri="{0D108BD9-81ED-4DB2-BD59-A6C34878D82A}">
                    <a16:rowId xmlns:a16="http://schemas.microsoft.com/office/drawing/2014/main" val="842340413"/>
                  </a:ext>
                </a:extLst>
              </a:tr>
              <a:tr h="370840">
                <a:tc>
                  <a:txBody>
                    <a:bodyPr/>
                    <a:lstStyle/>
                    <a:p>
                      <a:r>
                        <a:rPr lang="es-ES" sz="1400" i="0" kern="1200" dirty="0">
                          <a:solidFill>
                            <a:srgbClr val="002060"/>
                          </a:solidFill>
                          <a:latin typeface="Arial"/>
                          <a:ea typeface="Arial Unicode MS"/>
                          <a:cs typeface="+mn-cs"/>
                        </a:rPr>
                        <a:t>Go Getters Student Book + Plataforma</a:t>
                      </a:r>
                      <a:endParaRPr lang="es-CL" sz="1400" i="0" kern="1200" dirty="0">
                        <a:solidFill>
                          <a:srgbClr val="002060"/>
                        </a:solidFill>
                        <a:latin typeface="Arial"/>
                        <a:ea typeface="Arial Unicode MS"/>
                        <a:cs typeface="+mn-cs"/>
                      </a:endParaRPr>
                    </a:p>
                  </a:txBody>
                  <a:tcPr/>
                </a:tc>
                <a:tc>
                  <a:txBody>
                    <a:bodyPr/>
                    <a:lstStyle/>
                    <a:p>
                      <a:pPr algn="ctr"/>
                      <a:r>
                        <a:rPr lang="es-ES" sz="1400" i="0" kern="1200" dirty="0">
                          <a:solidFill>
                            <a:srgbClr val="002060"/>
                          </a:solidFill>
                          <a:latin typeface="Arial"/>
                          <a:ea typeface="Arial Unicode MS"/>
                          <a:cs typeface="+mn-cs"/>
                        </a:rPr>
                        <a:t>Primaria</a:t>
                      </a:r>
                      <a:endParaRPr lang="es-CL" sz="1400" i="0" kern="1200" dirty="0">
                        <a:solidFill>
                          <a:srgbClr val="002060"/>
                        </a:solidFill>
                        <a:latin typeface="Arial"/>
                        <a:ea typeface="Arial Unicode MS"/>
                        <a:cs typeface="+mn-cs"/>
                      </a:endParaRPr>
                    </a:p>
                  </a:txBody>
                  <a:tcPr/>
                </a:tc>
                <a:tc>
                  <a:txBody>
                    <a:bodyPr/>
                    <a:lstStyle/>
                    <a:p>
                      <a:pPr algn="ctr"/>
                      <a:r>
                        <a:rPr lang="es-ES" sz="1400" i="0" kern="1200" dirty="0">
                          <a:solidFill>
                            <a:srgbClr val="002060"/>
                          </a:solidFill>
                          <a:latin typeface="Arial"/>
                          <a:ea typeface="Arial Unicode MS"/>
                          <a:cs typeface="+mn-cs"/>
                        </a:rPr>
                        <a:t>$18.000.-</a:t>
                      </a:r>
                      <a:endParaRPr lang="es-CL" sz="1400" i="0" kern="1200" dirty="0">
                        <a:solidFill>
                          <a:srgbClr val="002060"/>
                        </a:solidFill>
                        <a:latin typeface="Arial"/>
                        <a:ea typeface="Arial Unicode MS"/>
                        <a:cs typeface="+mn-cs"/>
                      </a:endParaRPr>
                    </a:p>
                  </a:txBody>
                  <a:tcPr/>
                </a:tc>
                <a:extLst>
                  <a:ext uri="{0D108BD9-81ED-4DB2-BD59-A6C34878D82A}">
                    <a16:rowId xmlns:a16="http://schemas.microsoft.com/office/drawing/2014/main" val="2229659215"/>
                  </a:ext>
                </a:extLst>
              </a:tr>
              <a:tr h="370840">
                <a:tc>
                  <a:txBody>
                    <a:bodyPr/>
                    <a:lstStyle/>
                    <a:p>
                      <a:r>
                        <a:rPr lang="es-ES" sz="1400" i="0" kern="1200" dirty="0">
                          <a:solidFill>
                            <a:srgbClr val="002060"/>
                          </a:solidFill>
                          <a:latin typeface="Arial"/>
                          <a:ea typeface="Arial Unicode MS"/>
                          <a:cs typeface="+mn-cs"/>
                        </a:rPr>
                        <a:t>iWorld Student Split Edition + Plataforma</a:t>
                      </a:r>
                      <a:endParaRPr lang="es-CL" sz="1400" i="0" kern="1200" dirty="0">
                        <a:solidFill>
                          <a:srgbClr val="002060"/>
                        </a:solidFill>
                        <a:latin typeface="Arial"/>
                        <a:ea typeface="Arial Unicode MS"/>
                        <a:cs typeface="+mn-cs"/>
                      </a:endParaRPr>
                    </a:p>
                  </a:txBody>
                  <a:tcPr/>
                </a:tc>
                <a:tc>
                  <a:txBody>
                    <a:bodyPr/>
                    <a:lstStyle/>
                    <a:p>
                      <a:pPr algn="ctr"/>
                      <a:r>
                        <a:rPr lang="es-ES" sz="1400" i="0" kern="1200" dirty="0">
                          <a:solidFill>
                            <a:srgbClr val="002060"/>
                          </a:solidFill>
                          <a:latin typeface="Arial"/>
                          <a:ea typeface="Arial Unicode MS"/>
                          <a:cs typeface="+mn-cs"/>
                        </a:rPr>
                        <a:t>Secundaria</a:t>
                      </a:r>
                      <a:endParaRPr lang="es-CL" sz="1400" i="0" kern="1200" dirty="0">
                        <a:solidFill>
                          <a:srgbClr val="002060"/>
                        </a:solidFill>
                        <a:latin typeface="Arial"/>
                        <a:ea typeface="Arial Unicode MS"/>
                        <a:cs typeface="+mn-cs"/>
                      </a:endParaRPr>
                    </a:p>
                  </a:txBody>
                  <a:tcPr/>
                </a:tc>
                <a:tc>
                  <a:txBody>
                    <a:bodyPr/>
                    <a:lstStyle/>
                    <a:p>
                      <a:pPr algn="ctr"/>
                      <a:r>
                        <a:rPr lang="es-ES" sz="1400" i="0" kern="1200" dirty="0">
                          <a:solidFill>
                            <a:srgbClr val="002060"/>
                          </a:solidFill>
                          <a:latin typeface="Arial"/>
                          <a:ea typeface="Arial Unicode MS"/>
                          <a:cs typeface="+mn-cs"/>
                        </a:rPr>
                        <a:t>$19.500-</a:t>
                      </a:r>
                      <a:endParaRPr lang="es-CL" sz="1400" i="0" kern="1200" dirty="0">
                        <a:solidFill>
                          <a:srgbClr val="002060"/>
                        </a:solidFill>
                        <a:latin typeface="Arial"/>
                        <a:ea typeface="Arial Unicode MS"/>
                        <a:cs typeface="+mn-cs"/>
                      </a:endParaRPr>
                    </a:p>
                  </a:txBody>
                  <a:tcPr/>
                </a:tc>
                <a:extLst>
                  <a:ext uri="{0D108BD9-81ED-4DB2-BD59-A6C34878D82A}">
                    <a16:rowId xmlns:a16="http://schemas.microsoft.com/office/drawing/2014/main" val="2021162560"/>
                  </a:ext>
                </a:extLst>
              </a:tr>
            </a:tbl>
          </a:graphicData>
        </a:graphic>
      </p:graphicFrame>
      <p:sp>
        <p:nvSpPr>
          <p:cNvPr id="9" name="CuadroTexto 8">
            <a:extLst>
              <a:ext uri="{FF2B5EF4-FFF2-40B4-BE49-F238E27FC236}">
                <a16:creationId xmlns:a16="http://schemas.microsoft.com/office/drawing/2014/main" id="{BAEFD2CD-F12F-4862-A4C8-FF120FAF016E}"/>
              </a:ext>
            </a:extLst>
          </p:cNvPr>
          <p:cNvSpPr txBox="1"/>
          <p:nvPr/>
        </p:nvSpPr>
        <p:spPr>
          <a:xfrm>
            <a:off x="386860" y="3516124"/>
            <a:ext cx="69177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rgbClr val="002060"/>
                </a:solidFill>
                <a:effectLst/>
                <a:uLnTx/>
                <a:uFillTx/>
                <a:latin typeface="Arial"/>
                <a:ea typeface="Arial Unicode MS"/>
                <a:cs typeface="+mn-cs"/>
              </a:rPr>
              <a:t>El acceso a las plataforma tiene un año de duración una vez activada.</a:t>
            </a:r>
            <a:endParaRPr kumimoji="0" lang="es-CL" sz="1200" b="0" i="1" u="none" strike="noStrike" kern="1200" cap="none" spc="0" normalizeH="0" baseline="0" noProof="0" dirty="0">
              <a:ln>
                <a:noFill/>
              </a:ln>
              <a:solidFill>
                <a:srgbClr val="002060"/>
              </a:solidFill>
              <a:effectLst/>
              <a:uLnTx/>
              <a:uFillTx/>
              <a:latin typeface="Arial"/>
              <a:ea typeface="Arial Unicode MS"/>
              <a:cs typeface="+mn-cs"/>
            </a:endParaRPr>
          </a:p>
        </p:txBody>
      </p:sp>
      <p:sp>
        <p:nvSpPr>
          <p:cNvPr id="2" name="CuadroTexto 1">
            <a:extLst>
              <a:ext uri="{FF2B5EF4-FFF2-40B4-BE49-F238E27FC236}">
                <a16:creationId xmlns:a16="http://schemas.microsoft.com/office/drawing/2014/main" id="{33FDA4AA-A2C6-FA2C-9877-0385888F558B}"/>
              </a:ext>
            </a:extLst>
          </p:cNvPr>
          <p:cNvSpPr txBox="1"/>
          <p:nvPr/>
        </p:nvSpPr>
        <p:spPr>
          <a:xfrm>
            <a:off x="506436" y="4543356"/>
            <a:ext cx="735740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cap="all" dirty="0">
                <a:solidFill>
                  <a:srgbClr val="000099"/>
                </a:solidFill>
                <a:latin typeface="Fira Sans Condensed"/>
                <a:ea typeface="Arial Unicode MS"/>
              </a:rPr>
              <a:t>Venta e-commerce tienda sm o tienda física providencia metro tobalaba</a:t>
            </a:r>
            <a:endParaRPr kumimoji="0" lang="es-ES" sz="1600" b="1" i="0" u="none" strike="noStrike" kern="1200" cap="all" spc="0" normalizeH="0" baseline="0" noProof="0" dirty="0">
              <a:ln>
                <a:noFill/>
              </a:ln>
              <a:solidFill>
                <a:srgbClr val="000099"/>
              </a:solidFill>
              <a:effectLst/>
              <a:uLnTx/>
              <a:uFillTx/>
              <a:latin typeface="Fira Sans Condensed"/>
              <a:ea typeface="Arial Unicode MS"/>
              <a:cs typeface="+mn-cs"/>
            </a:endParaRPr>
          </a:p>
        </p:txBody>
      </p:sp>
    </p:spTree>
    <p:extLst>
      <p:ext uri="{BB962C8B-B14F-4D97-AF65-F5344CB8AC3E}">
        <p14:creationId xmlns:p14="http://schemas.microsoft.com/office/powerpoint/2010/main" val="36280615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375139" y="374265"/>
            <a:ext cx="66786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rPr>
              <a:t>Resumen beneficios anuales renovables </a:t>
            </a:r>
          </a:p>
        </p:txBody>
      </p:sp>
      <p:graphicFrame>
        <p:nvGraphicFramePr>
          <p:cNvPr id="2" name="Tabla 5">
            <a:extLst>
              <a:ext uri="{FF2B5EF4-FFF2-40B4-BE49-F238E27FC236}">
                <a16:creationId xmlns:a16="http://schemas.microsoft.com/office/drawing/2014/main" id="{B6C4D4BB-48CE-4741-94BE-BED0B796AD1B}"/>
              </a:ext>
            </a:extLst>
          </p:cNvPr>
          <p:cNvGraphicFramePr>
            <a:graphicFrameLocks noGrp="1"/>
          </p:cNvGraphicFramePr>
          <p:nvPr>
            <p:extLst>
              <p:ext uri="{D42A27DB-BD31-4B8C-83A1-F6EECF244321}">
                <p14:modId xmlns:p14="http://schemas.microsoft.com/office/powerpoint/2010/main" val="2490698500"/>
              </p:ext>
            </p:extLst>
          </p:nvPr>
        </p:nvGraphicFramePr>
        <p:xfrm>
          <a:off x="375139" y="918626"/>
          <a:ext cx="9088901" cy="3847647"/>
        </p:xfrm>
        <a:graphic>
          <a:graphicData uri="http://schemas.openxmlformats.org/drawingml/2006/table">
            <a:tbl>
              <a:tblPr firstRow="1" bandRow="1">
                <a:tableStyleId>{00A15C55-8517-42AA-B614-E9B94910E393}</a:tableStyleId>
              </a:tblPr>
              <a:tblGrid>
                <a:gridCol w="9088901">
                  <a:extLst>
                    <a:ext uri="{9D8B030D-6E8A-4147-A177-3AD203B41FA5}">
                      <a16:colId xmlns:a16="http://schemas.microsoft.com/office/drawing/2014/main" val="3265346057"/>
                    </a:ext>
                  </a:extLst>
                </a:gridCol>
              </a:tblGrid>
              <a:tr h="35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noProof="0" dirty="0">
                          <a:solidFill>
                            <a:srgbClr val="002060"/>
                          </a:solidFill>
                          <a:latin typeface="Arial"/>
                          <a:ea typeface="Arial Unicode MS"/>
                          <a:cs typeface="+mn-cs"/>
                        </a:rPr>
                        <a:t>Los siguientes beneficios sin costo se consideran para </a:t>
                      </a:r>
                      <a:r>
                        <a:rPr lang="es-ES" sz="1600" kern="1200" noProof="0">
                          <a:solidFill>
                            <a:srgbClr val="002060"/>
                          </a:solidFill>
                          <a:latin typeface="Arial"/>
                          <a:ea typeface="Arial Unicode MS"/>
                          <a:cs typeface="+mn-cs"/>
                        </a:rPr>
                        <a:t>esta propuesta, </a:t>
                      </a:r>
                      <a:r>
                        <a:rPr lang="es-ES" sz="1600" kern="1200" noProof="0" dirty="0">
                          <a:solidFill>
                            <a:srgbClr val="002060"/>
                          </a:solidFill>
                          <a:latin typeface="Arial"/>
                          <a:ea typeface="Arial Unicode MS"/>
                          <a:cs typeface="+mn-cs"/>
                        </a:rPr>
                        <a:t>por la venta de un 70% de libros adoptados para </a:t>
                      </a:r>
                      <a:r>
                        <a:rPr lang="es-ES" sz="1600" kern="1200" noProof="0">
                          <a:solidFill>
                            <a:srgbClr val="002060"/>
                          </a:solidFill>
                          <a:latin typeface="Arial"/>
                          <a:ea typeface="Arial Unicode MS"/>
                          <a:cs typeface="+mn-cs"/>
                        </a:rPr>
                        <a:t>el año 2023</a:t>
                      </a:r>
                      <a:endParaRPr lang="es-ES" sz="1600" kern="1200" noProof="0" dirty="0">
                        <a:solidFill>
                          <a:srgbClr val="002060"/>
                        </a:solidFill>
                        <a:latin typeface="Arial"/>
                        <a:ea typeface="Arial Unicode MS"/>
                        <a:cs typeface="+mn-cs"/>
                      </a:endParaRPr>
                    </a:p>
                  </a:txBody>
                  <a:tcPr/>
                </a:tc>
                <a:extLst>
                  <a:ext uri="{0D108BD9-81ED-4DB2-BD59-A6C34878D82A}">
                    <a16:rowId xmlns:a16="http://schemas.microsoft.com/office/drawing/2014/main" val="1868946791"/>
                  </a:ext>
                </a:extLst>
              </a:tr>
              <a:tr h="351719">
                <a:tc>
                  <a:txBody>
                    <a:bodyPr/>
                    <a:lstStyle/>
                    <a:p>
                      <a:r>
                        <a:rPr lang="es-CL" sz="1600" kern="1200" dirty="0">
                          <a:solidFill>
                            <a:srgbClr val="002060"/>
                          </a:solidFill>
                          <a:latin typeface="Arial"/>
                          <a:ea typeface="Arial Unicode MS"/>
                          <a:cs typeface="+mn-cs"/>
                        </a:rPr>
                        <a:t>Certificación docente, TOEFL ITP, becas para todo el departamento de inglés.</a:t>
                      </a:r>
                    </a:p>
                  </a:txBody>
                  <a:tcPr/>
                </a:tc>
                <a:extLst>
                  <a:ext uri="{0D108BD9-81ED-4DB2-BD59-A6C34878D82A}">
                    <a16:rowId xmlns:a16="http://schemas.microsoft.com/office/drawing/2014/main" val="3267028721"/>
                  </a:ext>
                </a:extLst>
              </a:tr>
              <a:tr h="351692">
                <a:tc>
                  <a:txBody>
                    <a:bodyPr/>
                    <a:lstStyle/>
                    <a:p>
                      <a:r>
                        <a:rPr lang="es-ES" sz="1600" kern="1200" dirty="0">
                          <a:solidFill>
                            <a:srgbClr val="002060"/>
                          </a:solidFill>
                          <a:latin typeface="Arial"/>
                          <a:ea typeface="Arial Unicode MS"/>
                          <a:cs typeface="+mn-cs"/>
                        </a:rPr>
                        <a:t>Certificación Internacional TOEFL Primary o Junior para todos los estudiantes de un nivel completo.</a:t>
                      </a:r>
                      <a:endParaRPr lang="es-CL" sz="1600" kern="1200" dirty="0">
                        <a:solidFill>
                          <a:srgbClr val="002060"/>
                        </a:solidFill>
                        <a:latin typeface="Arial"/>
                        <a:ea typeface="Arial Unicode MS"/>
                        <a:cs typeface="+mn-cs"/>
                      </a:endParaRPr>
                    </a:p>
                  </a:txBody>
                  <a:tcPr/>
                </a:tc>
                <a:extLst>
                  <a:ext uri="{0D108BD9-81ED-4DB2-BD59-A6C34878D82A}">
                    <a16:rowId xmlns:a16="http://schemas.microsoft.com/office/drawing/2014/main" val="485010072"/>
                  </a:ext>
                </a:extLst>
              </a:tr>
              <a:tr h="351692">
                <a:tc>
                  <a:txBody>
                    <a:bodyPr/>
                    <a:lstStyle/>
                    <a:p>
                      <a:r>
                        <a:rPr lang="es-ES" sz="1600" kern="1200" dirty="0">
                          <a:solidFill>
                            <a:srgbClr val="002060"/>
                          </a:solidFill>
                          <a:latin typeface="Arial"/>
                          <a:ea typeface="Arial Unicode MS"/>
                          <a:cs typeface="+mn-cs"/>
                        </a:rPr>
                        <a:t>Material de preparación para exámenes internacionales TOEFL</a:t>
                      </a:r>
                      <a:endParaRPr lang="es-CL" sz="1600" kern="1200" dirty="0">
                        <a:solidFill>
                          <a:srgbClr val="002060"/>
                        </a:solidFill>
                        <a:latin typeface="Arial"/>
                        <a:ea typeface="Arial Unicode MS"/>
                        <a:cs typeface="+mn-cs"/>
                      </a:endParaRPr>
                    </a:p>
                  </a:txBody>
                  <a:tcPr/>
                </a:tc>
                <a:extLst>
                  <a:ext uri="{0D108BD9-81ED-4DB2-BD59-A6C34878D82A}">
                    <a16:rowId xmlns:a16="http://schemas.microsoft.com/office/drawing/2014/main" val="3126006317"/>
                  </a:ext>
                </a:extLst>
              </a:tr>
              <a:tr h="35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rgbClr val="002060"/>
                          </a:solidFill>
                          <a:latin typeface="+mn-lt"/>
                          <a:ea typeface="+mn-ea"/>
                          <a:cs typeface="+mn-cs"/>
                        </a:rPr>
                        <a:t>A</a:t>
                      </a:r>
                      <a:r>
                        <a:rPr lang="es-CL" sz="1600" kern="1200" dirty="0">
                          <a:solidFill>
                            <a:srgbClr val="002060"/>
                          </a:solidFill>
                          <a:latin typeface="+mn-lt"/>
                          <a:ea typeface="+mn-ea"/>
                          <a:cs typeface="+mn-cs"/>
                        </a:rPr>
                        <a:t>poyo para actividades de inglés (Spelling Bee, Contest etc.): con recursos concretos, tales como: diplomas y medallas.</a:t>
                      </a:r>
                    </a:p>
                  </a:txBody>
                  <a:tcPr/>
                </a:tc>
                <a:extLst>
                  <a:ext uri="{0D108BD9-81ED-4DB2-BD59-A6C34878D82A}">
                    <a16:rowId xmlns:a16="http://schemas.microsoft.com/office/drawing/2014/main" val="3244114457"/>
                  </a:ext>
                </a:extLst>
              </a:tr>
              <a:tr h="35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rgbClr val="002060"/>
                          </a:solidFill>
                          <a:latin typeface="+mn-lt"/>
                          <a:ea typeface="+mn-ea"/>
                          <a:cs typeface="+mn-cs"/>
                        </a:rPr>
                        <a:t>Talleres de profundización metodologías ELT, tres anuales.</a:t>
                      </a:r>
                      <a:endParaRPr lang="es-CL" sz="1600" kern="1200" dirty="0">
                        <a:solidFill>
                          <a:srgbClr val="002060"/>
                        </a:solidFill>
                        <a:latin typeface="+mn-lt"/>
                        <a:ea typeface="+mn-ea"/>
                        <a:cs typeface="+mn-cs"/>
                      </a:endParaRPr>
                    </a:p>
                  </a:txBody>
                  <a:tcPr/>
                </a:tc>
                <a:extLst>
                  <a:ext uri="{0D108BD9-81ED-4DB2-BD59-A6C34878D82A}">
                    <a16:rowId xmlns:a16="http://schemas.microsoft.com/office/drawing/2014/main" val="4230560538"/>
                  </a:ext>
                </a:extLst>
              </a:tr>
              <a:tr h="35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rgbClr val="002060"/>
                          </a:solidFill>
                          <a:latin typeface="+mn-lt"/>
                          <a:ea typeface="+mn-ea"/>
                          <a:cs typeface="+mn-cs"/>
                        </a:rPr>
                        <a:t>Descuento hijos de profesores y funcionarios: 50%</a:t>
                      </a:r>
                      <a:endParaRPr lang="es-CL" sz="1600" kern="1200" dirty="0">
                        <a:solidFill>
                          <a:srgbClr val="002060"/>
                        </a:solidFill>
                        <a:latin typeface="+mn-lt"/>
                        <a:ea typeface="+mn-ea"/>
                        <a:cs typeface="+mn-cs"/>
                      </a:endParaRPr>
                    </a:p>
                  </a:txBody>
                  <a:tcPr/>
                </a:tc>
                <a:extLst>
                  <a:ext uri="{0D108BD9-81ED-4DB2-BD59-A6C34878D82A}">
                    <a16:rowId xmlns:a16="http://schemas.microsoft.com/office/drawing/2014/main" val="558433447"/>
                  </a:ext>
                </a:extLst>
              </a:tr>
              <a:tr h="35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rgbClr val="002060"/>
                          </a:solidFill>
                          <a:latin typeface="+mn-lt"/>
                          <a:ea typeface="+mn-ea"/>
                          <a:cs typeface="+mn-cs"/>
                        </a:rPr>
                        <a:t>Planificaciones en formato Word editable.</a:t>
                      </a:r>
                      <a:endParaRPr lang="es-CL" sz="1600" kern="1200" dirty="0">
                        <a:solidFill>
                          <a:srgbClr val="002060"/>
                        </a:solidFill>
                        <a:latin typeface="+mn-lt"/>
                        <a:ea typeface="+mn-ea"/>
                        <a:cs typeface="+mn-cs"/>
                      </a:endParaRPr>
                    </a:p>
                  </a:txBody>
                  <a:tcPr/>
                </a:tc>
                <a:extLst>
                  <a:ext uri="{0D108BD9-81ED-4DB2-BD59-A6C34878D82A}">
                    <a16:rowId xmlns:a16="http://schemas.microsoft.com/office/drawing/2014/main" val="1199189688"/>
                  </a:ext>
                </a:extLst>
              </a:tr>
              <a:tr h="351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rgbClr val="002060"/>
                          </a:solidFill>
                          <a:latin typeface="+mn-lt"/>
                          <a:ea typeface="+mn-ea"/>
                          <a:cs typeface="+mn-cs"/>
                        </a:rPr>
                        <a:t>Talleres de inducción: ambiente digital y bases metodológicas de los textos.</a:t>
                      </a:r>
                      <a:endParaRPr lang="es-CL" sz="1600" kern="1200" dirty="0">
                        <a:solidFill>
                          <a:srgbClr val="002060"/>
                        </a:solidFill>
                        <a:latin typeface="+mn-lt"/>
                        <a:ea typeface="+mn-ea"/>
                        <a:cs typeface="+mn-cs"/>
                      </a:endParaRPr>
                    </a:p>
                  </a:txBody>
                  <a:tcPr/>
                </a:tc>
                <a:extLst>
                  <a:ext uri="{0D108BD9-81ED-4DB2-BD59-A6C34878D82A}">
                    <a16:rowId xmlns:a16="http://schemas.microsoft.com/office/drawing/2014/main" val="953493880"/>
                  </a:ext>
                </a:extLst>
              </a:tr>
            </a:tbl>
          </a:graphicData>
        </a:graphic>
      </p:graphicFrame>
      <p:graphicFrame>
        <p:nvGraphicFramePr>
          <p:cNvPr id="5" name="Tabla 5">
            <a:extLst>
              <a:ext uri="{FF2B5EF4-FFF2-40B4-BE49-F238E27FC236}">
                <a16:creationId xmlns:a16="http://schemas.microsoft.com/office/drawing/2014/main" id="{47FF7A71-2AAD-48B8-895A-0B307DA56647}"/>
              </a:ext>
            </a:extLst>
          </p:cNvPr>
          <p:cNvGraphicFramePr>
            <a:graphicFrameLocks noGrp="1"/>
          </p:cNvGraphicFramePr>
          <p:nvPr>
            <p:extLst>
              <p:ext uri="{D42A27DB-BD31-4B8C-83A1-F6EECF244321}">
                <p14:modId xmlns:p14="http://schemas.microsoft.com/office/powerpoint/2010/main" val="2049190853"/>
              </p:ext>
            </p:extLst>
          </p:nvPr>
        </p:nvGraphicFramePr>
        <p:xfrm>
          <a:off x="968131" y="5079310"/>
          <a:ext cx="8128000" cy="1066800"/>
        </p:xfrm>
        <a:graphic>
          <a:graphicData uri="http://schemas.openxmlformats.org/drawingml/2006/table">
            <a:tbl>
              <a:tblPr firstRow="1" bandRow="1">
                <a:tableStyleId>{93296810-A885-4BE3-A3E7-6D5BEEA58F35}</a:tableStyleId>
              </a:tblPr>
              <a:tblGrid>
                <a:gridCol w="4389119">
                  <a:extLst>
                    <a:ext uri="{9D8B030D-6E8A-4147-A177-3AD203B41FA5}">
                      <a16:colId xmlns:a16="http://schemas.microsoft.com/office/drawing/2014/main" val="1341218371"/>
                    </a:ext>
                  </a:extLst>
                </a:gridCol>
                <a:gridCol w="3738881">
                  <a:extLst>
                    <a:ext uri="{9D8B030D-6E8A-4147-A177-3AD203B41FA5}">
                      <a16:colId xmlns:a16="http://schemas.microsoft.com/office/drawing/2014/main" val="3438807647"/>
                    </a:ext>
                  </a:extLst>
                </a:gridCol>
              </a:tblGrid>
              <a:tr h="370840">
                <a:tc>
                  <a:txBody>
                    <a:bodyPr/>
                    <a:lstStyle/>
                    <a:p>
                      <a:pPr algn="ctr"/>
                      <a:r>
                        <a:rPr lang="es-CL" sz="1600" kern="1200" dirty="0">
                          <a:solidFill>
                            <a:srgbClr val="002060"/>
                          </a:solidFill>
                          <a:latin typeface="Arial"/>
                          <a:ea typeface="Arial Unicode MS"/>
                          <a:cs typeface="+mn-cs"/>
                        </a:rPr>
                        <a:t>Jose Claudio Suazo</a:t>
                      </a:r>
                    </a:p>
                    <a:p>
                      <a:pPr algn="ctr"/>
                      <a:r>
                        <a:rPr lang="es-CL" sz="1600" kern="1200" dirty="0">
                          <a:solidFill>
                            <a:srgbClr val="002060"/>
                          </a:solidFill>
                          <a:latin typeface="Arial"/>
                          <a:ea typeface="Arial Unicode MS"/>
                          <a:cs typeface="+mn-cs"/>
                        </a:rPr>
                        <a:t>Academic Representative</a:t>
                      </a:r>
                    </a:p>
                    <a:p>
                      <a:pPr algn="ctr"/>
                      <a:r>
                        <a:rPr lang="es-ES" sz="1600" kern="1200">
                          <a:solidFill>
                            <a:srgbClr val="002060"/>
                          </a:solidFill>
                          <a:latin typeface="+mn-lt"/>
                          <a:ea typeface="+mn-ea"/>
                          <a:cs typeface="+mn-cs"/>
                        </a:rPr>
                        <a:t>Jose.suazo@</a:t>
                      </a:r>
                      <a:r>
                        <a:rPr lang="es-ES" sz="1600" kern="1200" dirty="0">
                          <a:solidFill>
                            <a:srgbClr val="002060"/>
                          </a:solidFill>
                          <a:latin typeface="+mn-lt"/>
                          <a:ea typeface="+mn-ea"/>
                          <a:cs typeface="+mn-cs"/>
                        </a:rPr>
                        <a:t>udayton.cl</a:t>
                      </a:r>
                      <a:endParaRPr lang="es-CL" sz="1600" kern="1200" dirty="0">
                        <a:solidFill>
                          <a:srgbClr val="002060"/>
                        </a:solidFill>
                        <a:latin typeface="Arial"/>
                        <a:ea typeface="Arial Unicode MS"/>
                        <a:cs typeface="+mn-cs"/>
                      </a:endParaRPr>
                    </a:p>
                  </a:txBody>
                  <a:tcPr/>
                </a:tc>
                <a:tc>
                  <a:txBody>
                    <a:bodyPr/>
                    <a:lstStyle/>
                    <a:p>
                      <a:pPr algn="ctr"/>
                      <a:r>
                        <a:rPr lang="es-CL" sz="1600" kern="1200" dirty="0">
                          <a:solidFill>
                            <a:srgbClr val="002060"/>
                          </a:solidFill>
                          <a:latin typeface="Arial"/>
                          <a:ea typeface="Arial Unicode MS"/>
                          <a:cs typeface="+mn-cs"/>
                        </a:rPr>
                        <a:t>Lisinia Díaz </a:t>
                      </a:r>
                    </a:p>
                    <a:p>
                      <a:pPr algn="ctr"/>
                      <a:r>
                        <a:rPr lang="es-CL" sz="1600" kern="1200" dirty="0">
                          <a:solidFill>
                            <a:srgbClr val="002060"/>
                          </a:solidFill>
                          <a:latin typeface="Arial"/>
                          <a:ea typeface="Arial Unicode MS"/>
                          <a:cs typeface="+mn-cs"/>
                        </a:rPr>
                        <a:t>ELT Manager Chile</a:t>
                      </a:r>
                    </a:p>
                    <a:p>
                      <a:pPr algn="ctr"/>
                      <a:r>
                        <a:rPr lang="es-CL" sz="1600" kern="1200" dirty="0">
                          <a:solidFill>
                            <a:srgbClr val="002060"/>
                          </a:solidFill>
                          <a:latin typeface="Arial"/>
                          <a:ea typeface="Arial Unicode MS"/>
                          <a:cs typeface="+mn-cs"/>
                        </a:rPr>
                        <a:t>lisinia.diaz@udayton.cl</a:t>
                      </a:r>
                    </a:p>
                    <a:p>
                      <a:pPr algn="ctr"/>
                      <a:endParaRPr lang="es-CL" sz="1600" kern="1200" dirty="0">
                        <a:solidFill>
                          <a:srgbClr val="002060"/>
                        </a:solidFill>
                        <a:latin typeface="Arial"/>
                        <a:ea typeface="Arial Unicode MS"/>
                        <a:cs typeface="+mn-cs"/>
                      </a:endParaRPr>
                    </a:p>
                  </a:txBody>
                  <a:tcPr/>
                </a:tc>
                <a:extLst>
                  <a:ext uri="{0D108BD9-81ED-4DB2-BD59-A6C34878D82A}">
                    <a16:rowId xmlns:a16="http://schemas.microsoft.com/office/drawing/2014/main" val="577433004"/>
                  </a:ext>
                </a:extLst>
              </a:tr>
            </a:tbl>
          </a:graphicData>
        </a:graphic>
      </p:graphicFrame>
    </p:spTree>
    <p:extLst>
      <p:ext uri="{BB962C8B-B14F-4D97-AF65-F5344CB8AC3E}">
        <p14:creationId xmlns:p14="http://schemas.microsoft.com/office/powerpoint/2010/main" val="39159281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D8D9AB2-70B8-4CEA-9619-27B6703E2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1" b="52658"/>
          <a:stretch/>
        </p:blipFill>
        <p:spPr bwMode="auto">
          <a:xfrm>
            <a:off x="2168730" y="77104"/>
            <a:ext cx="6145396" cy="525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3">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Tree>
    <p:extLst>
      <p:ext uri="{BB962C8B-B14F-4D97-AF65-F5344CB8AC3E}">
        <p14:creationId xmlns:p14="http://schemas.microsoft.com/office/powerpoint/2010/main" val="41400978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BC14A0-26AC-4B21-A786-FD0295FD0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B0A6DF5D-ADEA-4873-A8BB-6B19BB3F0430}"/>
              </a:ext>
            </a:extLst>
          </p:cNvPr>
          <p:cNvSpPr/>
          <p:nvPr/>
        </p:nvSpPr>
        <p:spPr>
          <a:xfrm>
            <a:off x="5043572" y="1098244"/>
            <a:ext cx="2774548" cy="13553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14" name="Imagen 13" descr="Imagen que contiene firmar, parada, tráfico, calle&#10;&#10;Descripción generada automáticamente">
            <a:extLst>
              <a:ext uri="{FF2B5EF4-FFF2-40B4-BE49-F238E27FC236}">
                <a16:creationId xmlns:a16="http://schemas.microsoft.com/office/drawing/2014/main" id="{52B0785D-8840-4A9C-B0D3-1F06498F0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572" y="1098244"/>
            <a:ext cx="3292708" cy="1157936"/>
          </a:xfrm>
          <a:prstGeom prst="rect">
            <a:avLst/>
          </a:prstGeom>
        </p:spPr>
      </p:pic>
    </p:spTree>
    <p:extLst>
      <p:ext uri="{BB962C8B-B14F-4D97-AF65-F5344CB8AC3E}">
        <p14:creationId xmlns:p14="http://schemas.microsoft.com/office/powerpoint/2010/main" val="312227939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3">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pic>
        <p:nvPicPr>
          <p:cNvPr id="2050" name="Picture 2" descr="University of Dayton - Profile, Rankings and Data | US News Best Colleges">
            <a:extLst>
              <a:ext uri="{FF2B5EF4-FFF2-40B4-BE49-F238E27FC236}">
                <a16:creationId xmlns:a16="http://schemas.microsoft.com/office/drawing/2014/main" id="{6D58CAE7-22DE-4BBB-A13A-117A3523C3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0494498" cy="699195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B7FF9D8-2838-4238-AC95-CA1CE15E1E48}"/>
              </a:ext>
            </a:extLst>
          </p:cNvPr>
          <p:cNvSpPr txBox="1"/>
          <p:nvPr/>
        </p:nvSpPr>
        <p:spPr>
          <a:xfrm>
            <a:off x="258742" y="142785"/>
            <a:ext cx="60983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1" i="0" u="none" strike="noStrike" kern="1200" cap="all" spc="0" normalizeH="0" baseline="0" noProof="0" dirty="0">
                <a:ln>
                  <a:noFill/>
                </a:ln>
                <a:solidFill>
                  <a:srgbClr val="000099"/>
                </a:solidFill>
                <a:effectLst/>
                <a:uLnTx/>
                <a:uFillTx/>
                <a:latin typeface="Fira Sans Condensed"/>
                <a:ea typeface="Arial Unicode MS"/>
                <a:cs typeface="+mn-cs"/>
              </a:rPr>
              <a:t>respaldo</a:t>
            </a:r>
            <a:endParaRPr kumimoji="0" lang="es-CL" sz="2400" b="1" i="0" u="none" strike="noStrike" kern="1200" cap="none" spc="0" normalizeH="0" baseline="0" noProof="0" dirty="0">
              <a:ln>
                <a:noFill/>
              </a:ln>
              <a:solidFill>
                <a:srgbClr val="000099"/>
              </a:solidFill>
              <a:effectLst/>
              <a:uLnTx/>
              <a:uFillTx/>
              <a:latin typeface="Arial"/>
              <a:ea typeface="Arial Unicode MS"/>
              <a:cs typeface="+mn-cs"/>
            </a:endParaRPr>
          </a:p>
        </p:txBody>
      </p:sp>
      <p:pic>
        <p:nvPicPr>
          <p:cNvPr id="5" name="Picture 2" descr="University of Dayton - Wikipedia">
            <a:extLst>
              <a:ext uri="{FF2B5EF4-FFF2-40B4-BE49-F238E27FC236}">
                <a16:creationId xmlns:a16="http://schemas.microsoft.com/office/drawing/2014/main" id="{AB1E3F56-CF97-45AA-BE6C-AECDAAD1F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044" y="130680"/>
            <a:ext cx="2613904" cy="94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9679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3">
            <a:extLst>
              <a:ext uri="{28A0092B-C50C-407E-A947-70E740481C1C}">
                <a14:useLocalDpi xmlns:a14="http://schemas.microsoft.com/office/drawing/2010/main" val="0"/>
              </a:ext>
            </a:extLst>
          </a:blip>
          <a:srcRect l="86077"/>
          <a:stretch/>
        </p:blipFill>
        <p:spPr>
          <a:xfrm>
            <a:off x="10494498" y="0"/>
            <a:ext cx="1697502" cy="6854252"/>
          </a:xfrm>
          <a:prstGeom prst="rect">
            <a:avLst/>
          </a:prstGeom>
        </p:spPr>
      </p:pic>
      <p:sp>
        <p:nvSpPr>
          <p:cNvPr id="6" name="CuadroTexto 5">
            <a:extLst>
              <a:ext uri="{FF2B5EF4-FFF2-40B4-BE49-F238E27FC236}">
                <a16:creationId xmlns:a16="http://schemas.microsoft.com/office/drawing/2014/main" id="{E64A8803-8052-49A5-B6FA-EE20D2C88D9A}"/>
              </a:ext>
            </a:extLst>
          </p:cNvPr>
          <p:cNvSpPr txBox="1"/>
          <p:nvPr/>
        </p:nvSpPr>
        <p:spPr>
          <a:xfrm>
            <a:off x="633046" y="1377137"/>
            <a:ext cx="9318674"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srgbClr val="000099"/>
                </a:solidFill>
                <a:effectLst/>
                <a:uLnTx/>
                <a:uFillTx/>
                <a:latin typeface="Arial"/>
                <a:ea typeface="Arial Unicode MS"/>
                <a:cs typeface="+mn-cs"/>
              </a:rPr>
              <a:t>Grupo SM </a:t>
            </a:r>
            <a:r>
              <a:rPr kumimoji="0" lang="es-ES" b="0" i="0" u="none" strike="noStrike" kern="1200" cap="none" spc="0" normalizeH="0" baseline="0" noProof="0" dirty="0">
                <a:ln>
                  <a:noFill/>
                </a:ln>
                <a:solidFill>
                  <a:srgbClr val="000099"/>
                </a:solidFill>
                <a:effectLst/>
                <a:uLnTx/>
                <a:uFillTx/>
                <a:latin typeface="Arial"/>
                <a:ea typeface="Arial Unicode MS"/>
                <a:cs typeface="+mn-cs"/>
              </a:rPr>
              <a:t>es un proyecto cultural y educativo con dos áreas de actuación plenamente integradas: la labor editorial de las empresas SM, dedicadas a la elaboración de contenidos y servicios educativos, publicaciones religiosas, literatura infantil y juvenil, y </a:t>
            </a:r>
            <a:r>
              <a:rPr lang="es-ES" dirty="0">
                <a:solidFill>
                  <a:srgbClr val="000099"/>
                </a:solidFill>
                <a:latin typeface="Arial"/>
                <a:ea typeface="Arial Unicode MS"/>
              </a:rPr>
              <a:t>hoy con gran fuerza focalizados en nuestra línea </a:t>
            </a:r>
            <a:r>
              <a:rPr lang="es-ES" b="1" dirty="0">
                <a:solidFill>
                  <a:srgbClr val="000099"/>
                </a:solidFill>
                <a:latin typeface="Arial"/>
                <a:ea typeface="Arial Unicode MS"/>
              </a:rPr>
              <a:t>ELT (English Language Teaching).</a:t>
            </a:r>
            <a:endParaRPr kumimoji="0" lang="es-ES" b="1"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000099"/>
                </a:solidFill>
                <a:effectLst/>
                <a:uLnTx/>
                <a:uFillTx/>
                <a:latin typeface="Arial"/>
                <a:ea typeface="Arial Unicode MS"/>
                <a:cs typeface="+mn-cs"/>
              </a:rPr>
              <a:t>Desde nuestros inicios, hemos tenido claro que trabajamos para hacer aportaciones significativas a la educación y a la cultura para lograr el desarrollo integral de las personas y transformar la sociedad. Así lo expresa nuestra misión desde 1948. A futuro, nos proponemos ser un agente de referencia en la comunidad educativa Iberoamericana que se configura como una institución de servicios educativos, formativos y culturales Destinados a niños, jóvenes, maestros, familias e instituciones, integra todas las posibilidades que el mundo digital nos ofrece bajo un modelo de Fundación y empresas.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000099"/>
                </a:solidFill>
                <a:effectLst/>
                <a:uLnTx/>
                <a:uFillTx/>
                <a:latin typeface="Arial"/>
                <a:ea typeface="Arial Unicode MS"/>
                <a:cs typeface="+mn-cs"/>
              </a:rPr>
              <a:t>En la actualidad SM es uno de los actores más destacados del sector editorial iberoamericano, con un claro liderazgo en sus ámbitos de actuación, y su proyecto se va afianzando en cada uno de los diez países en los que está presente: Argentina, Brasil, Chile, Colombia, España, México, Perú, Puerto Rico, República Dominicana y Ecuador.</a:t>
            </a:r>
          </a:p>
        </p:txBody>
      </p:sp>
      <p:sp>
        <p:nvSpPr>
          <p:cNvPr id="7" name="CuadroTexto 6">
            <a:extLst>
              <a:ext uri="{FF2B5EF4-FFF2-40B4-BE49-F238E27FC236}">
                <a16:creationId xmlns:a16="http://schemas.microsoft.com/office/drawing/2014/main" id="{6B7FF9D8-2838-4238-AC95-CA1CE15E1E48}"/>
              </a:ext>
            </a:extLst>
          </p:cNvPr>
          <p:cNvSpPr txBox="1"/>
          <p:nvPr/>
        </p:nvSpPr>
        <p:spPr>
          <a:xfrm>
            <a:off x="633046" y="353108"/>
            <a:ext cx="6098344" cy="769441"/>
          </a:xfrm>
          <a:prstGeom prst="rect">
            <a:avLst/>
          </a:prstGeom>
          <a:noFill/>
        </p:spPr>
        <p:txBody>
          <a:bodyPr wrap="square">
            <a:spAutoFit/>
          </a:bodyPr>
          <a:lstStyle/>
          <a:p>
            <a:pPr>
              <a:defRPr/>
            </a:pPr>
            <a:r>
              <a:rPr lang="es-CL" sz="2400" b="1" cap="all" dirty="0">
                <a:solidFill>
                  <a:srgbClr val="000099"/>
                </a:solidFill>
                <a:latin typeface="Fira Sans Condensed"/>
                <a:ea typeface="Arial Unicode MS"/>
              </a:rPr>
              <a:t>LA EDUCACIÓN NOS MUEVE</a:t>
            </a:r>
          </a:p>
          <a:p>
            <a:pPr>
              <a:defRPr/>
            </a:pPr>
            <a:r>
              <a:rPr lang="es-CL" sz="2000" b="1" cap="all" dirty="0">
                <a:solidFill>
                  <a:srgbClr val="000099"/>
                </a:solidFill>
                <a:latin typeface="Fira Sans Condensed"/>
                <a:ea typeface="Arial Unicode MS"/>
              </a:rPr>
              <a:t>Quienes somos</a:t>
            </a:r>
          </a:p>
        </p:txBody>
      </p:sp>
    </p:spTree>
    <p:extLst>
      <p:ext uri="{BB962C8B-B14F-4D97-AF65-F5344CB8AC3E}">
        <p14:creationId xmlns:p14="http://schemas.microsoft.com/office/powerpoint/2010/main" val="27033739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050" name="Picture 2" descr="Cartel del evento.">
            <a:extLst>
              <a:ext uri="{FF2B5EF4-FFF2-40B4-BE49-F238E27FC236}">
                <a16:creationId xmlns:a16="http://schemas.microsoft.com/office/drawing/2014/main" id="{8E94868C-0B99-4309-BF6F-7CFAC1930F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5" r="53625"/>
          <a:stretch/>
        </p:blipFill>
        <p:spPr bwMode="auto">
          <a:xfrm>
            <a:off x="6202680" y="-92399"/>
            <a:ext cx="5227320" cy="704279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4">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7" name="CuadroTexto 6">
            <a:extLst>
              <a:ext uri="{FF2B5EF4-FFF2-40B4-BE49-F238E27FC236}">
                <a16:creationId xmlns:a16="http://schemas.microsoft.com/office/drawing/2014/main" id="{6B7FF9D8-2838-4238-AC95-CA1CE15E1E48}"/>
              </a:ext>
            </a:extLst>
          </p:cNvPr>
          <p:cNvSpPr txBox="1"/>
          <p:nvPr/>
        </p:nvSpPr>
        <p:spPr>
          <a:xfrm>
            <a:off x="365760" y="166440"/>
            <a:ext cx="609834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1" cap="all" dirty="0">
                <a:solidFill>
                  <a:srgbClr val="000099"/>
                </a:solidFill>
                <a:latin typeface="Fira Sans Condensed"/>
                <a:ea typeface="Arial Unicode MS"/>
              </a:rPr>
              <a:t>Fundación sm chile</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2000" b="1" cap="all" dirty="0">
                <a:solidFill>
                  <a:srgbClr val="000099"/>
                </a:solidFill>
                <a:latin typeface="Fira Sans Condensed"/>
                <a:ea typeface="Arial Unicode MS"/>
              </a:rPr>
              <a:t>“La educación es el motor del cambio”</a:t>
            </a:r>
          </a:p>
        </p:txBody>
      </p:sp>
      <p:sp>
        <p:nvSpPr>
          <p:cNvPr id="8" name="CuadroTexto 7">
            <a:extLst>
              <a:ext uri="{FF2B5EF4-FFF2-40B4-BE49-F238E27FC236}">
                <a16:creationId xmlns:a16="http://schemas.microsoft.com/office/drawing/2014/main" id="{5546387D-B8EE-47E5-9984-74BD20A0D7F8}"/>
              </a:ext>
            </a:extLst>
          </p:cNvPr>
          <p:cNvSpPr txBox="1"/>
          <p:nvPr/>
        </p:nvSpPr>
        <p:spPr>
          <a:xfrm>
            <a:off x="365760" y="1194720"/>
            <a:ext cx="4614203" cy="5432256"/>
          </a:xfrm>
          <a:prstGeom prst="rect">
            <a:avLst/>
          </a:prstGeom>
          <a:noFill/>
        </p:spPr>
        <p:txBody>
          <a:bodyPr wrap="square">
            <a:spAutoFit/>
          </a:bodyPr>
          <a:lstStyle/>
          <a:p>
            <a:pPr algn="ctr"/>
            <a:r>
              <a:rPr lang="es-ES" sz="1600" dirty="0">
                <a:solidFill>
                  <a:srgbClr val="000099"/>
                </a:solidFill>
                <a:latin typeface="Arial"/>
                <a:ea typeface="Arial Unicode MS"/>
              </a:rPr>
              <a:t>Somos una institución educativa centrada en construir un mundo mejor para todos. Nos mueve la pasión por trabajar para abrir horizontes ante el gran desafío al que se enfrenta nuestra sociedad, generando valores que ayuden a crecer de forma integral a niños y jóvenes. Asumimos el reto de mejorar la educación y la cultura en los diferentes países, culturas y contextos en los que nos hallamos presentes.</a:t>
            </a:r>
          </a:p>
          <a:p>
            <a:pPr algn="ctr"/>
            <a:endParaRPr lang="es-ES" sz="1100" dirty="0">
              <a:solidFill>
                <a:srgbClr val="000099"/>
              </a:solidFill>
              <a:latin typeface="Arial"/>
              <a:ea typeface="Arial Unicode MS"/>
            </a:endParaRPr>
          </a:p>
          <a:p>
            <a:pPr algn="ctr"/>
            <a:r>
              <a:rPr lang="es-ES" sz="1600" dirty="0">
                <a:solidFill>
                  <a:srgbClr val="000099"/>
                </a:solidFill>
                <a:latin typeface="Arial"/>
                <a:ea typeface="Arial Unicode MS"/>
              </a:rPr>
              <a:t>La Fundación SM es creada en noviembre de 1977 por los religiosos de la Compañía de María (Marianistas) de España; a la que entregaron como capital fundacional la empresa Ediciones SM, siendo la Fundación SM propietaria de la editorial. Ese gesto tuvo como finalidad compartir con Ediciones SM sus beneficios, que se destinan cada año a la financiación de los programas de la Fundación SM, con especial énfasis en los sectores más desfavorecidos de la sociedad.</a:t>
            </a:r>
            <a:endParaRPr lang="es-CL" sz="1600" dirty="0">
              <a:solidFill>
                <a:srgbClr val="000099"/>
              </a:solidFill>
              <a:latin typeface="Arial"/>
              <a:ea typeface="Arial Unicode MS"/>
            </a:endParaRPr>
          </a:p>
        </p:txBody>
      </p:sp>
    </p:spTree>
    <p:extLst>
      <p:ext uri="{BB962C8B-B14F-4D97-AF65-F5344CB8AC3E}">
        <p14:creationId xmlns:p14="http://schemas.microsoft.com/office/powerpoint/2010/main" val="24546707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7" name="CuadroTexto 6">
            <a:extLst>
              <a:ext uri="{FF2B5EF4-FFF2-40B4-BE49-F238E27FC236}">
                <a16:creationId xmlns:a16="http://schemas.microsoft.com/office/drawing/2014/main" id="{6B7FF9D8-2838-4238-AC95-CA1CE15E1E48}"/>
              </a:ext>
            </a:extLst>
          </p:cNvPr>
          <p:cNvSpPr txBox="1"/>
          <p:nvPr/>
        </p:nvSpPr>
        <p:spPr>
          <a:xfrm>
            <a:off x="-272300" y="2782669"/>
            <a:ext cx="609834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3600" b="1" i="0" u="none" strike="noStrike" kern="1200" cap="all" spc="0" normalizeH="0" baseline="0" noProof="0" dirty="0">
                <a:ln>
                  <a:noFill/>
                </a:ln>
                <a:solidFill>
                  <a:srgbClr val="000099"/>
                </a:solidFill>
                <a:effectLst/>
                <a:uLnTx/>
                <a:uFillTx/>
                <a:latin typeface="Fira Sans Condensed"/>
                <a:ea typeface="Arial Unicode MS"/>
                <a:cs typeface="+mn-cs"/>
              </a:rPr>
              <a:t>Recursos docentes </a:t>
            </a:r>
          </a:p>
        </p:txBody>
      </p:sp>
      <p:pic>
        <p:nvPicPr>
          <p:cNvPr id="2050" name="Picture 2" descr="Donación de recursos educativos digitales | educarchile">
            <a:extLst>
              <a:ext uri="{FF2B5EF4-FFF2-40B4-BE49-F238E27FC236}">
                <a16:creationId xmlns:a16="http://schemas.microsoft.com/office/drawing/2014/main" id="{01447DDB-3E4C-091F-AA6A-604D12A775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8" r="39010"/>
          <a:stretch/>
        </p:blipFill>
        <p:spPr bwMode="auto">
          <a:xfrm>
            <a:off x="5732259" y="0"/>
            <a:ext cx="47622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554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458804" y="390739"/>
            <a:ext cx="6678637" cy="769441"/>
          </a:xfrm>
          <a:prstGeom prst="rect">
            <a:avLst/>
          </a:prstGeom>
          <a:noFill/>
        </p:spPr>
        <p:txBody>
          <a:bodyPr wrap="square">
            <a:spAutoFit/>
          </a:bodyPr>
          <a:lstStyle/>
          <a:p>
            <a:r>
              <a:rPr lang="es-ES" sz="2400" b="1" cap="all" dirty="0">
                <a:solidFill>
                  <a:srgbClr val="000099"/>
                </a:solidFill>
                <a:latin typeface="Fira Sans Condensed"/>
                <a:ea typeface="Arial Unicode MS"/>
              </a:rPr>
              <a:t>Plataforma</a:t>
            </a:r>
          </a:p>
          <a:p>
            <a:r>
              <a:rPr lang="es-ES" sz="2000" b="1" cap="all" dirty="0">
                <a:solidFill>
                  <a:srgbClr val="000099"/>
                </a:solidFill>
                <a:latin typeface="Fira Sans Condensed"/>
                <a:ea typeface="Arial Unicode MS"/>
              </a:rPr>
              <a:t>estudiantes y docentes</a:t>
            </a:r>
          </a:p>
        </p:txBody>
      </p:sp>
      <p:pic>
        <p:nvPicPr>
          <p:cNvPr id="1026" name="Picture 2" descr="SM Aprendizaje | Grupo SM">
            <a:extLst>
              <a:ext uri="{FF2B5EF4-FFF2-40B4-BE49-F238E27FC236}">
                <a16:creationId xmlns:a16="http://schemas.microsoft.com/office/drawing/2014/main" id="{B745F018-71A2-4CA0-AA58-9C3351B53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2501"/>
            <a:ext cx="10494498" cy="262362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3154C60-AFFA-402C-A700-236E003C6ADD}"/>
              </a:ext>
            </a:extLst>
          </p:cNvPr>
          <p:cNvSpPr txBox="1"/>
          <p:nvPr/>
        </p:nvSpPr>
        <p:spPr>
          <a:xfrm>
            <a:off x="458804" y="1392725"/>
            <a:ext cx="9079831" cy="2465547"/>
          </a:xfrm>
          <a:prstGeom prst="rect">
            <a:avLst/>
          </a:prstGeom>
          <a:noFill/>
        </p:spPr>
        <p:txBody>
          <a:bodyPr wrap="square">
            <a:spAutoFit/>
          </a:bodyPr>
          <a:lstStyle/>
          <a:p>
            <a:pPr algn="just">
              <a:lnSpc>
                <a:spcPct val="120000"/>
              </a:lnSpc>
              <a:spcAft>
                <a:spcPts val="600"/>
              </a:spcAft>
            </a:pPr>
            <a:r>
              <a:rPr lang="en-US" dirty="0">
                <a:solidFill>
                  <a:srgbClr val="000099"/>
                </a:solidFill>
                <a:latin typeface="Arial"/>
                <a:ea typeface="Arial Unicode MS"/>
              </a:rPr>
              <a:t>La plataforma </a:t>
            </a:r>
            <a:r>
              <a:rPr lang="en-US" b="1" dirty="0">
                <a:solidFill>
                  <a:srgbClr val="000099"/>
                </a:solidFill>
                <a:latin typeface="Arial"/>
                <a:ea typeface="Arial Unicode MS"/>
              </a:rPr>
              <a:t>SM Aprendizaje </a:t>
            </a:r>
            <a:r>
              <a:rPr lang="en-US" dirty="0">
                <a:solidFill>
                  <a:srgbClr val="000099"/>
                </a:solidFill>
                <a:latin typeface="Arial"/>
                <a:ea typeface="Arial Unicode MS"/>
              </a:rPr>
              <a:t>contiene variados recursos para los profesores, tales como: libros digitales, videos, audios, actividades extras, pruebas y mucho más.  Nuestra plataforma es compatible con Mac, Windows y Chrome Books.  También es Multidispositivo, puede visualizarse desde un tablet, teléfono o un computador.</a:t>
            </a:r>
          </a:p>
          <a:p>
            <a:pPr algn="just">
              <a:lnSpc>
                <a:spcPct val="120000"/>
              </a:lnSpc>
              <a:spcAft>
                <a:spcPts val="600"/>
              </a:spcAft>
            </a:pPr>
            <a:r>
              <a:rPr lang="en-US" b="1" dirty="0">
                <a:solidFill>
                  <a:srgbClr val="000099"/>
                </a:solidFill>
                <a:latin typeface="Arial"/>
                <a:ea typeface="Arial Unicode MS"/>
              </a:rPr>
              <a:t>Uso online y offline: </a:t>
            </a:r>
            <a:r>
              <a:rPr lang="en-US" dirty="0">
                <a:solidFill>
                  <a:srgbClr val="000099"/>
                </a:solidFill>
                <a:latin typeface="Arial"/>
                <a:ea typeface="Arial Unicode MS"/>
              </a:rPr>
              <a:t>La problemática de la conectividad ahora ya no será tema para los docentes ya que puede ser utilizada con o sin acceso a internet, tan solo descargando una aplicación, los profesores pueden utilizar todos los recursos.</a:t>
            </a:r>
          </a:p>
        </p:txBody>
      </p:sp>
    </p:spTree>
    <p:extLst>
      <p:ext uri="{BB962C8B-B14F-4D97-AF65-F5344CB8AC3E}">
        <p14:creationId xmlns:p14="http://schemas.microsoft.com/office/powerpoint/2010/main" val="325603498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5" name="CuadroTexto 4">
            <a:extLst>
              <a:ext uri="{FF2B5EF4-FFF2-40B4-BE49-F238E27FC236}">
                <a16:creationId xmlns:a16="http://schemas.microsoft.com/office/drawing/2014/main" id="{7C423BAD-DD7E-4C1A-BF24-21C47BE57AFD}"/>
              </a:ext>
            </a:extLst>
          </p:cNvPr>
          <p:cNvSpPr txBox="1"/>
          <p:nvPr/>
        </p:nvSpPr>
        <p:spPr>
          <a:xfrm>
            <a:off x="347170" y="1039662"/>
            <a:ext cx="2719587" cy="5096267"/>
          </a:xfrm>
          <a:prstGeom prst="rect">
            <a:avLst/>
          </a:prstGeom>
          <a:noFill/>
        </p:spPr>
        <p:txBody>
          <a:bodyPr wrap="square">
            <a:spAutoFit/>
          </a:bodyPr>
          <a:lstStyle/>
          <a:p>
            <a:pPr algn="just">
              <a:lnSpc>
                <a:spcPct val="130000"/>
              </a:lnSpc>
            </a:pPr>
            <a:r>
              <a:rPr lang="es-CL" dirty="0">
                <a:solidFill>
                  <a:srgbClr val="000099"/>
                </a:solidFill>
                <a:latin typeface="Arial"/>
                <a:ea typeface="Arial Unicode MS"/>
              </a:rPr>
              <a:t>Consiste en el apoyo a la didáctica y formación continua de los docentes y un proceso de evaluación para certificar oficialmente los aprendizajes de los estudiantes según parámetros del CEFR y lo objetivos propios de cada institución educativa.</a:t>
            </a:r>
          </a:p>
          <a:p>
            <a:pPr algn="just">
              <a:lnSpc>
                <a:spcPct val="130000"/>
              </a:lnSpc>
            </a:pPr>
            <a:endParaRPr lang="es-CL" dirty="0">
              <a:solidFill>
                <a:srgbClr val="000099"/>
              </a:solidFill>
              <a:latin typeface="Arial"/>
              <a:ea typeface="Arial Unicode MS"/>
            </a:endParaRPr>
          </a:p>
          <a:p>
            <a:pPr algn="just">
              <a:lnSpc>
                <a:spcPct val="130000"/>
              </a:lnSpc>
            </a:pPr>
            <a:endParaRPr lang="es-ES" dirty="0">
              <a:solidFill>
                <a:srgbClr val="000099"/>
              </a:solidFill>
              <a:latin typeface="Arial" panose="020B0604020202020204" pitchFamily="34" charset="0"/>
              <a:ea typeface="MS Mincho" panose="02020609040205080304" pitchFamily="49" charset="-128"/>
            </a:endParaRPr>
          </a:p>
        </p:txBody>
      </p:sp>
      <p:pic>
        <p:nvPicPr>
          <p:cNvPr id="1026" name="Picture 2" descr="156,408 Capacitación De Maestros Imágenes y Fotos - 123RF">
            <a:extLst>
              <a:ext uri="{FF2B5EF4-FFF2-40B4-BE49-F238E27FC236}">
                <a16:creationId xmlns:a16="http://schemas.microsoft.com/office/drawing/2014/main" id="{750CC139-A557-D6B7-5A1D-3A74BDBAF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67" r="1"/>
          <a:stretch/>
        </p:blipFill>
        <p:spPr bwMode="auto">
          <a:xfrm>
            <a:off x="3508221" y="1874"/>
            <a:ext cx="6986277" cy="685612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ABE1D92-8891-42BF-91DA-B775CD33E584}"/>
              </a:ext>
            </a:extLst>
          </p:cNvPr>
          <p:cNvSpPr txBox="1"/>
          <p:nvPr/>
        </p:nvSpPr>
        <p:spPr>
          <a:xfrm>
            <a:off x="347170" y="321961"/>
            <a:ext cx="6986277" cy="400110"/>
          </a:xfrm>
          <a:prstGeom prst="rect">
            <a:avLst/>
          </a:prstGeom>
          <a:solidFill>
            <a:schemeClr val="bg1">
              <a:lumMod val="85000"/>
            </a:schemeClr>
          </a:solidFill>
        </p:spPr>
        <p:txBody>
          <a:bodyPr wrap="square">
            <a:spAutoFit/>
          </a:bodyPr>
          <a:lstStyle/>
          <a:p>
            <a:pPr>
              <a:defRPr/>
            </a:pPr>
            <a:r>
              <a:rPr lang="es-ES" sz="2000" b="1" cap="all" dirty="0">
                <a:solidFill>
                  <a:srgbClr val="000099"/>
                </a:solidFill>
                <a:latin typeface="Fira Sans Condensed"/>
                <a:ea typeface="Arial Unicode MS"/>
              </a:rPr>
              <a:t>Asesoría en la implementación de los proyectos de inglés</a:t>
            </a:r>
          </a:p>
        </p:txBody>
      </p:sp>
    </p:spTree>
    <p:extLst>
      <p:ext uri="{BB962C8B-B14F-4D97-AF65-F5344CB8AC3E}">
        <p14:creationId xmlns:p14="http://schemas.microsoft.com/office/powerpoint/2010/main" val="235196630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Imagen 2" descr="Imagen que contiene foto, cama, diferente, refrigerador&#10;&#10;Descripción generada automáticamente">
            <a:extLst>
              <a:ext uri="{FF2B5EF4-FFF2-40B4-BE49-F238E27FC236}">
                <a16:creationId xmlns:a16="http://schemas.microsoft.com/office/drawing/2014/main" id="{CB4745DB-373D-48F4-9068-35E53A7E6942}"/>
              </a:ext>
            </a:extLst>
          </p:cNvPr>
          <p:cNvPicPr>
            <a:picLocks noChangeAspect="1"/>
          </p:cNvPicPr>
          <p:nvPr/>
        </p:nvPicPr>
        <p:blipFill rotWithShape="1">
          <a:blip r:embed="rId2">
            <a:extLst>
              <a:ext uri="{28A0092B-C50C-407E-A947-70E740481C1C}">
                <a14:useLocalDpi xmlns:a14="http://schemas.microsoft.com/office/drawing/2010/main" val="0"/>
              </a:ext>
            </a:extLst>
          </a:blip>
          <a:srcRect l="86077"/>
          <a:stretch/>
        </p:blipFill>
        <p:spPr>
          <a:xfrm>
            <a:off x="10494498" y="1874"/>
            <a:ext cx="1697502" cy="6854252"/>
          </a:xfrm>
          <a:prstGeom prst="rect">
            <a:avLst/>
          </a:prstGeom>
        </p:spPr>
      </p:pic>
      <p:sp>
        <p:nvSpPr>
          <p:cNvPr id="4" name="CuadroTexto 3">
            <a:extLst>
              <a:ext uri="{FF2B5EF4-FFF2-40B4-BE49-F238E27FC236}">
                <a16:creationId xmlns:a16="http://schemas.microsoft.com/office/drawing/2014/main" id="{FABE1D92-8891-42BF-91DA-B775CD33E584}"/>
              </a:ext>
            </a:extLst>
          </p:cNvPr>
          <p:cNvSpPr txBox="1"/>
          <p:nvPr/>
        </p:nvSpPr>
        <p:spPr>
          <a:xfrm>
            <a:off x="347170" y="357138"/>
            <a:ext cx="779333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all" spc="0" normalizeH="0" baseline="0" noProof="0" dirty="0">
                <a:ln>
                  <a:noFill/>
                </a:ln>
                <a:solidFill>
                  <a:srgbClr val="000099"/>
                </a:solidFill>
                <a:effectLst/>
                <a:uLnTx/>
                <a:uFillTx/>
                <a:latin typeface="Fira Sans Condensed"/>
                <a:ea typeface="Arial Unicode MS"/>
                <a:cs typeface="+mn-cs"/>
              </a:rPr>
              <a:t>Asesoría en la implementación de los proyectos de inglés</a:t>
            </a:r>
          </a:p>
        </p:txBody>
      </p:sp>
      <p:sp>
        <p:nvSpPr>
          <p:cNvPr id="5" name="CuadroTexto 4">
            <a:extLst>
              <a:ext uri="{FF2B5EF4-FFF2-40B4-BE49-F238E27FC236}">
                <a16:creationId xmlns:a16="http://schemas.microsoft.com/office/drawing/2014/main" id="{7C423BAD-DD7E-4C1A-BF24-21C47BE57AFD}"/>
              </a:ext>
            </a:extLst>
          </p:cNvPr>
          <p:cNvSpPr txBox="1"/>
          <p:nvPr/>
        </p:nvSpPr>
        <p:spPr>
          <a:xfrm>
            <a:off x="347170" y="1039662"/>
            <a:ext cx="9325122" cy="4736168"/>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99"/>
                </a:solidFill>
                <a:effectLst/>
                <a:uLnTx/>
                <a:uFillTx/>
                <a:latin typeface="Arial"/>
                <a:ea typeface="Arial Unicode MS"/>
                <a:cs typeface="+mn-cs"/>
              </a:rPr>
              <a:t>Implementación: </a:t>
            </a: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consiste en sesiones de inducción al uso de los programas (textos) desde la explicitación de sus ejes centrales, la articulación de las series, la activación de licencias y acceso a plataformas y la operatividad de los recursos dentro y fuera del aula.</a:t>
            </a:r>
            <a:endParaRPr kumimoji="0" lang="es-CL" sz="18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 </a:t>
            </a:r>
            <a:endParaRPr kumimoji="0" lang="es-CL" sz="18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99"/>
                </a:solidFill>
                <a:effectLst/>
                <a:uLnTx/>
                <a:uFillTx/>
                <a:latin typeface="Arial"/>
                <a:ea typeface="Arial Unicode MS"/>
                <a:cs typeface="+mn-cs"/>
              </a:rPr>
              <a:t>Actualización disciplinar: </a:t>
            </a: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consiste en el desarrollo de las temáticas promovidas por las series desde la perspectiva desde el alcance de sus contenidos y la forma de evaluar el progreso de los estudiantes respecto de ellas.</a:t>
            </a:r>
            <a:endParaRPr kumimoji="0" lang="es-CL" sz="18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 </a:t>
            </a:r>
            <a:endParaRPr kumimoji="0" lang="es-CL" sz="1800" b="0" i="0" u="none" strike="noStrike" kern="1200" cap="none" spc="0" normalizeH="0" baseline="0" noProof="0" dirty="0">
              <a:ln>
                <a:noFill/>
              </a:ln>
              <a:solidFill>
                <a:srgbClr val="000099"/>
              </a:solidFill>
              <a:effectLst/>
              <a:uLnTx/>
              <a:uFillTx/>
              <a:latin typeface="Arial"/>
              <a:ea typeface="Arial Unicode MS"/>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99"/>
                </a:solidFill>
                <a:effectLst/>
                <a:uLnTx/>
                <a:uFillTx/>
                <a:latin typeface="Arial"/>
                <a:ea typeface="Arial Unicode MS"/>
                <a:cs typeface="+mn-cs"/>
              </a:rPr>
              <a:t>Desarrollo docente: </a:t>
            </a:r>
            <a:r>
              <a:rPr kumimoji="0" lang="es-ES" sz="1800" b="0" i="0" u="none" strike="noStrike" kern="1200" cap="none" spc="0" normalizeH="0" baseline="0" noProof="0" dirty="0">
                <a:ln>
                  <a:noFill/>
                </a:ln>
                <a:solidFill>
                  <a:srgbClr val="000099"/>
                </a:solidFill>
                <a:effectLst/>
                <a:uLnTx/>
                <a:uFillTx/>
                <a:latin typeface="Arial"/>
                <a:ea typeface="Arial Unicode MS"/>
                <a:cs typeface="+mn-cs"/>
              </a:rPr>
              <a:t>sesiones en formatos de taller o seminarios alrededor de temáticas disciplinares de una lista adjunta. Sus contenidos incluyen temas de la didáctica y metodología para profesores de inglés.</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99"/>
              </a:solidFill>
              <a:effectLst/>
              <a:uLnTx/>
              <a:uFillTx/>
              <a:latin typeface="Arial" panose="020B0604020202020204" pitchFamily="34" charset="0"/>
              <a:ea typeface="MS Mincho" panose="02020609040205080304" pitchFamily="49" charset="-128"/>
              <a:cs typeface="+mn-cs"/>
            </a:endParaRPr>
          </a:p>
        </p:txBody>
      </p:sp>
    </p:spTree>
    <p:extLst>
      <p:ext uri="{BB962C8B-B14F-4D97-AF65-F5344CB8AC3E}">
        <p14:creationId xmlns:p14="http://schemas.microsoft.com/office/powerpoint/2010/main" val="3543580024"/>
      </p:ext>
    </p:extLst>
  </p:cSld>
  <p:clrMapOvr>
    <a:masterClrMapping/>
  </p:clrMapOvr>
  <p:transition spd="slow">
    <p:wipe/>
  </p:transition>
</p:sld>
</file>

<file path=ppt/theme/theme1.xml><?xml version="1.0" encoding="utf-8"?>
<a:theme xmlns:a="http://schemas.openxmlformats.org/drawingml/2006/main" name="Contents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3600</TotalTime>
  <Words>1290</Words>
  <Application>Microsoft Office PowerPoint</Application>
  <PresentationFormat>Panorámica</PresentationFormat>
  <Paragraphs>96</Paragraphs>
  <Slides>18</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18</vt:i4>
      </vt:variant>
    </vt:vector>
  </HeadingPairs>
  <TitlesOfParts>
    <vt:vector size="25" baseType="lpstr">
      <vt:lpstr>Arial</vt:lpstr>
      <vt:lpstr>Calibri</vt:lpstr>
      <vt:lpstr>Daytona</vt:lpstr>
      <vt:lpstr>Fira Sans Condensed</vt:lpstr>
      <vt:lpstr>Microsoft Sans Serif</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Suazo Olivares, José Claudio</cp:lastModifiedBy>
  <cp:revision>210</cp:revision>
  <dcterms:created xsi:type="dcterms:W3CDTF">2020-01-20T05:08:25Z</dcterms:created>
  <dcterms:modified xsi:type="dcterms:W3CDTF">2022-12-27T14:22:45Z</dcterms:modified>
</cp:coreProperties>
</file>